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300" r:id="rId8"/>
    <p:sldId id="301" r:id="rId9"/>
    <p:sldId id="302" r:id="rId10"/>
    <p:sldId id="303" r:id="rId11"/>
    <p:sldId id="304" r:id="rId12"/>
    <p:sldId id="305" r:id="rId13"/>
    <p:sldId id="306" r:id="rId14"/>
    <p:sldId id="307" r:id="rId15"/>
    <p:sldId id="308" r:id="rId16"/>
    <p:sldId id="262" r:id="rId17"/>
  </p:sldIdLst>
  <p:sldSz cx="14630400" cy="8229600"/>
  <p:notesSz cx="8229600" cy="14630400"/>
  <p:embeddedFontLst>
    <p:embeddedFont>
      <p:font typeface="Raleway Medium" pitchFamily="2" charset="0"/>
      <p:regular r:id="rId19"/>
      <p: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5F1050-5DBB-46F4-B27E-E77BEA67A598}" v="10" dt="2025-03-20T07:43:34.6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35110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2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2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2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lide 2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lide 3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lide 3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lide 3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lide 3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lide 3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lide 3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lide 3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Slide 3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Slide 3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lide 3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Slide 4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Slide 4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lide 4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lide 4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lide 4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8.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23265" y="741759"/>
            <a:ext cx="7870269" cy="1395413"/>
          </a:xfrm>
          <a:prstGeom prst="rect">
            <a:avLst/>
          </a:prstGeom>
          <a:noFill/>
          <a:ln/>
        </p:spPr>
        <p:txBody>
          <a:bodyPr wrap="square" lIns="0" tIns="0" rIns="0" bIns="0" rtlCol="0" anchor="t"/>
          <a:lstStyle/>
          <a:p>
            <a:pPr marL="0" indent="0">
              <a:lnSpc>
                <a:spcPts val="5450"/>
              </a:lnSpc>
              <a:buNone/>
            </a:pPr>
            <a:r>
              <a:rPr lang="en-US" sz="3600" b="1" dirty="0">
                <a:solidFill>
                  <a:srgbClr val="FFE14D"/>
                </a:solidFill>
                <a:latin typeface="Times New Roman" panose="02020603050405020304" pitchFamily="18" charset="0"/>
                <a:ea typeface="Cascadia Code SemiBold" panose="020B0609020000020004" pitchFamily="49" charset="0"/>
                <a:cs typeface="Times New Roman" panose="02020603050405020304" pitchFamily="18" charset="0"/>
              </a:rPr>
              <a:t>Factors Affecting the Severity of Traffic Accidents</a:t>
            </a:r>
            <a:endParaRPr lang="en-US" sz="3600" b="1" dirty="0">
              <a:latin typeface="Times New Roman" panose="02020603050405020304" pitchFamily="18" charset="0"/>
              <a:ea typeface="Cascadia Code SemiBold" panose="020B0609020000020004" pitchFamily="49" charset="0"/>
              <a:cs typeface="Times New Roman" panose="02020603050405020304" pitchFamily="18" charset="0"/>
            </a:endParaRPr>
          </a:p>
        </p:txBody>
      </p:sp>
      <p:sp>
        <p:nvSpPr>
          <p:cNvPr id="4" name="Text 1"/>
          <p:cNvSpPr/>
          <p:nvPr/>
        </p:nvSpPr>
        <p:spPr>
          <a:xfrm>
            <a:off x="6123265" y="2410063"/>
            <a:ext cx="7870269" cy="1456134"/>
          </a:xfrm>
          <a:prstGeom prst="rect">
            <a:avLst/>
          </a:prstGeom>
          <a:noFill/>
          <a:ln/>
        </p:spPr>
        <p:txBody>
          <a:bodyPr wrap="square" lIns="0" tIns="0" rIns="0" bIns="0" rtlCol="0" anchor="t"/>
          <a:lstStyle/>
          <a:p>
            <a:pPr marL="0" indent="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Traffic accidents are a serious global issue, causing numerous deaths and injuries each year. Various factors, including road conditions, weather, lighting, and vehicle types, significantly influence the severity of these accidents. Understanding the key factors contributing to severe accidents can help prevent, traffic authorities, and urban planners implement effective measures to reduce road casualties.</a:t>
            </a:r>
            <a:endParaRPr lang="en-US" sz="1400" dirty="0"/>
          </a:p>
        </p:txBody>
      </p:sp>
      <p:sp>
        <p:nvSpPr>
          <p:cNvPr id="5" name="Shape 2"/>
          <p:cNvSpPr/>
          <p:nvPr/>
        </p:nvSpPr>
        <p:spPr>
          <a:xfrm>
            <a:off x="6123265" y="4070866"/>
            <a:ext cx="3844171" cy="1016913"/>
          </a:xfrm>
          <a:prstGeom prst="roundRect">
            <a:avLst>
              <a:gd name="adj" fmla="val 26845"/>
            </a:avLst>
          </a:prstGeom>
          <a:solidFill>
            <a:srgbClr val="46464A"/>
          </a:solidFill>
          <a:ln/>
        </p:spPr>
        <p:txBody>
          <a:bodyPr/>
          <a:lstStyle/>
          <a:p>
            <a:endParaRPr lang="en-US" dirty="0"/>
          </a:p>
        </p:txBody>
      </p:sp>
      <p:sp>
        <p:nvSpPr>
          <p:cNvPr id="6" name="Text 3"/>
          <p:cNvSpPr/>
          <p:nvPr/>
        </p:nvSpPr>
        <p:spPr>
          <a:xfrm>
            <a:off x="6305193" y="4252793"/>
            <a:ext cx="2022038" cy="252651"/>
          </a:xfrm>
          <a:prstGeom prst="rect">
            <a:avLst/>
          </a:prstGeom>
          <a:noFill/>
          <a:ln/>
        </p:spPr>
        <p:txBody>
          <a:bodyPr wrap="none" lIns="0" tIns="0" rIns="0" bIns="0" rtlCol="0" anchor="t"/>
          <a:lstStyle/>
          <a:p>
            <a:pPr marL="0" indent="0">
              <a:lnSpc>
                <a:spcPts val="1950"/>
              </a:lnSpc>
              <a:buNone/>
            </a:pPr>
            <a:r>
              <a:rPr lang="en-US" sz="1550" b="1" dirty="0">
                <a:solidFill>
                  <a:srgbClr val="D7D4CC"/>
                </a:solidFill>
                <a:latin typeface="Comfortaa Bold" pitchFamily="34" charset="0"/>
                <a:ea typeface="Comfortaa Bold" pitchFamily="34" charset="-122"/>
              </a:rPr>
              <a:t>ADY201m</a:t>
            </a:r>
            <a:endParaRPr lang="en-US" sz="1550" dirty="0"/>
          </a:p>
        </p:txBody>
      </p:sp>
      <p:sp>
        <p:nvSpPr>
          <p:cNvPr id="7" name="Text 4"/>
          <p:cNvSpPr/>
          <p:nvPr/>
        </p:nvSpPr>
        <p:spPr>
          <a:xfrm>
            <a:off x="6305193" y="4614624"/>
            <a:ext cx="3480316" cy="291227"/>
          </a:xfrm>
          <a:prstGeom prst="rect">
            <a:avLst/>
          </a:prstGeom>
          <a:noFill/>
          <a:ln/>
        </p:spPr>
        <p:txBody>
          <a:bodyPr wrap="none" lIns="0" tIns="0" rIns="0" bIns="0" rtlCol="0" anchor="t"/>
          <a:lstStyle/>
          <a:p>
            <a:pPr marL="0" indent="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Instructor: NamH3</a:t>
            </a:r>
            <a:endParaRPr lang="en-US" sz="1400" dirty="0"/>
          </a:p>
        </p:txBody>
      </p:sp>
      <p:sp>
        <p:nvSpPr>
          <p:cNvPr id="8" name="Shape 5"/>
          <p:cNvSpPr/>
          <p:nvPr/>
        </p:nvSpPr>
        <p:spPr>
          <a:xfrm>
            <a:off x="10149364" y="4070866"/>
            <a:ext cx="3844171" cy="1016913"/>
          </a:xfrm>
          <a:prstGeom prst="roundRect">
            <a:avLst>
              <a:gd name="adj" fmla="val 26845"/>
            </a:avLst>
          </a:prstGeom>
          <a:solidFill>
            <a:srgbClr val="46464A"/>
          </a:solidFill>
          <a:ln/>
        </p:spPr>
        <p:txBody>
          <a:bodyPr/>
          <a:lstStyle/>
          <a:p>
            <a:endParaRPr lang="en-US"/>
          </a:p>
        </p:txBody>
      </p:sp>
      <p:sp>
        <p:nvSpPr>
          <p:cNvPr id="9" name="Text 6"/>
          <p:cNvSpPr/>
          <p:nvPr/>
        </p:nvSpPr>
        <p:spPr>
          <a:xfrm>
            <a:off x="10331291" y="4252793"/>
            <a:ext cx="2552938" cy="252651"/>
          </a:xfrm>
          <a:prstGeom prst="rect">
            <a:avLst/>
          </a:prstGeom>
          <a:noFill/>
          <a:ln/>
        </p:spPr>
        <p:txBody>
          <a:bodyPr wrap="none" lIns="0" tIns="0" rIns="0" bIns="0" rtlCol="0" anchor="t"/>
          <a:lstStyle/>
          <a:p>
            <a:pPr marL="0" indent="0">
              <a:lnSpc>
                <a:spcPts val="1950"/>
              </a:lnSpc>
              <a:buNone/>
            </a:pPr>
            <a:r>
              <a:rPr lang="en-US" sz="1550" b="1" dirty="0">
                <a:solidFill>
                  <a:srgbClr val="D7D4CC"/>
                </a:solidFill>
                <a:latin typeface="Comfortaa Bold" pitchFamily="34" charset="0"/>
                <a:ea typeface="Comfortaa Bold" pitchFamily="34" charset="-122"/>
              </a:rPr>
              <a:t>Tool Using </a:t>
            </a:r>
            <a:endParaRPr lang="en-US" sz="1550" dirty="0"/>
          </a:p>
        </p:txBody>
      </p:sp>
      <p:sp>
        <p:nvSpPr>
          <p:cNvPr id="10" name="Text 7"/>
          <p:cNvSpPr/>
          <p:nvPr/>
        </p:nvSpPr>
        <p:spPr>
          <a:xfrm>
            <a:off x="10331291" y="4614624"/>
            <a:ext cx="3480316" cy="291227"/>
          </a:xfrm>
          <a:prstGeom prst="rect">
            <a:avLst/>
          </a:prstGeom>
          <a:noFill/>
          <a:ln/>
        </p:spPr>
        <p:txBody>
          <a:bodyPr wrap="none" lIns="0" tIns="0" rIns="0" bIns="0" rtlCol="0" anchor="t"/>
          <a:lstStyle/>
          <a:p>
            <a:pPr marL="0" indent="0">
              <a:lnSpc>
                <a:spcPts val="2250"/>
              </a:lnSpc>
              <a:buNone/>
            </a:pPr>
            <a:r>
              <a:rPr lang="en-US" sz="1400" dirty="0">
                <a:solidFill>
                  <a:srgbClr val="D7D4CC"/>
                </a:solidFill>
                <a:latin typeface="Raleway Medium" pitchFamily="34" charset="0"/>
              </a:rPr>
              <a:t>Python, Power Pi</a:t>
            </a:r>
            <a:endParaRPr lang="en-US" sz="1400" dirty="0"/>
          </a:p>
        </p:txBody>
      </p:sp>
      <p:sp>
        <p:nvSpPr>
          <p:cNvPr id="11" name="Shape 8"/>
          <p:cNvSpPr/>
          <p:nvPr/>
        </p:nvSpPr>
        <p:spPr>
          <a:xfrm>
            <a:off x="6123265" y="5269706"/>
            <a:ext cx="3844171" cy="2218134"/>
          </a:xfrm>
          <a:prstGeom prst="roundRect">
            <a:avLst>
              <a:gd name="adj" fmla="val 12307"/>
            </a:avLst>
          </a:prstGeom>
          <a:solidFill>
            <a:srgbClr val="46464A"/>
          </a:solidFill>
          <a:ln/>
        </p:spPr>
        <p:txBody>
          <a:bodyPr/>
          <a:lstStyle/>
          <a:p>
            <a:endParaRPr lang="en-US" dirty="0"/>
          </a:p>
        </p:txBody>
      </p:sp>
      <p:sp>
        <p:nvSpPr>
          <p:cNvPr id="12" name="Text 9"/>
          <p:cNvSpPr/>
          <p:nvPr/>
        </p:nvSpPr>
        <p:spPr>
          <a:xfrm>
            <a:off x="6305193" y="5451634"/>
            <a:ext cx="2022038" cy="252651"/>
          </a:xfrm>
          <a:prstGeom prst="rect">
            <a:avLst/>
          </a:prstGeom>
          <a:noFill/>
          <a:ln/>
        </p:spPr>
        <p:txBody>
          <a:bodyPr wrap="none" lIns="0" tIns="0" rIns="0" bIns="0" rtlCol="0" anchor="t"/>
          <a:lstStyle/>
          <a:p>
            <a:pPr marL="0" indent="0">
              <a:lnSpc>
                <a:spcPts val="1950"/>
              </a:lnSpc>
              <a:buNone/>
            </a:pPr>
            <a:r>
              <a:rPr lang="en-US" sz="1550" b="1" dirty="0">
                <a:solidFill>
                  <a:srgbClr val="D7D4CC"/>
                </a:solidFill>
                <a:latin typeface="Comfortaa Bold" pitchFamily="34" charset="0"/>
                <a:ea typeface="Comfortaa Bold" pitchFamily="34" charset="-122"/>
                <a:cs typeface="Comfortaa Bold" pitchFamily="34" charset="-120"/>
              </a:rPr>
              <a:t>Member</a:t>
            </a:r>
            <a:endParaRPr lang="en-US" sz="1550" dirty="0"/>
          </a:p>
        </p:txBody>
      </p:sp>
      <p:sp>
        <p:nvSpPr>
          <p:cNvPr id="13" name="Text 10"/>
          <p:cNvSpPr/>
          <p:nvPr/>
        </p:nvSpPr>
        <p:spPr>
          <a:xfrm>
            <a:off x="6305193" y="5813465"/>
            <a:ext cx="3480316" cy="291227"/>
          </a:xfrm>
          <a:prstGeom prst="rect">
            <a:avLst/>
          </a:prstGeom>
          <a:noFill/>
          <a:ln/>
        </p:spPr>
        <p:txBody>
          <a:bodyPr wrap="none" lIns="0" tIns="0" rIns="0" bIns="0" rtlCol="0" anchor="t"/>
          <a:lstStyle/>
          <a:p>
            <a:pPr marL="0" indent="0">
              <a:lnSpc>
                <a:spcPts val="2250"/>
              </a:lnSpc>
              <a:buNone/>
            </a:pPr>
            <a:r>
              <a:rPr lang="en-US" sz="1400" dirty="0">
                <a:solidFill>
                  <a:srgbClr val="D7D4CC"/>
                </a:solidFill>
                <a:latin typeface="Raleway Medium" pitchFamily="34" charset="0"/>
              </a:rPr>
              <a:t>Ta Quang Tuan</a:t>
            </a:r>
            <a:endParaRPr lang="en-US" sz="1400" dirty="0"/>
          </a:p>
        </p:txBody>
      </p:sp>
      <p:sp>
        <p:nvSpPr>
          <p:cNvPr id="14" name="Text 11"/>
          <p:cNvSpPr/>
          <p:nvPr/>
        </p:nvSpPr>
        <p:spPr>
          <a:xfrm>
            <a:off x="6305193" y="6213872"/>
            <a:ext cx="3480316" cy="291227"/>
          </a:xfrm>
          <a:prstGeom prst="rect">
            <a:avLst/>
          </a:prstGeom>
          <a:noFill/>
          <a:ln/>
        </p:spPr>
        <p:txBody>
          <a:bodyPr wrap="none" lIns="0" tIns="0" rIns="0" bIns="0" rtlCol="0" anchor="t"/>
          <a:lstStyle/>
          <a:p>
            <a:pPr marL="0" indent="0">
              <a:lnSpc>
                <a:spcPts val="2250"/>
              </a:lnSpc>
              <a:buNone/>
            </a:pPr>
            <a:r>
              <a:rPr lang="en-US" sz="1400" dirty="0">
                <a:solidFill>
                  <a:srgbClr val="D7D4CC"/>
                </a:solidFill>
                <a:latin typeface="Raleway Medium" pitchFamily="34" charset="0"/>
              </a:rPr>
              <a:t>Pham Hoang Nam</a:t>
            </a:r>
            <a:endParaRPr lang="en-US" sz="1400" dirty="0"/>
          </a:p>
        </p:txBody>
      </p:sp>
      <p:sp>
        <p:nvSpPr>
          <p:cNvPr id="15" name="Text 12"/>
          <p:cNvSpPr/>
          <p:nvPr/>
        </p:nvSpPr>
        <p:spPr>
          <a:xfrm>
            <a:off x="6305193" y="6614279"/>
            <a:ext cx="3480316" cy="291227"/>
          </a:xfrm>
          <a:prstGeom prst="rect">
            <a:avLst/>
          </a:prstGeom>
          <a:noFill/>
          <a:ln/>
        </p:spPr>
        <p:txBody>
          <a:bodyPr wrap="none" lIns="0" tIns="0" rIns="0" bIns="0" rtlCol="0" anchor="t"/>
          <a:lstStyle/>
          <a:p>
            <a:pPr marL="0" indent="0">
              <a:lnSpc>
                <a:spcPts val="2250"/>
              </a:lnSpc>
              <a:buNone/>
            </a:pPr>
            <a:r>
              <a:rPr lang="en-US" sz="1400" dirty="0">
                <a:solidFill>
                  <a:srgbClr val="D7D4CC"/>
                </a:solidFill>
                <a:latin typeface="Raleway Medium" pitchFamily="34" charset="0"/>
              </a:rPr>
              <a:t>Nguyen Cao Thanh Trung</a:t>
            </a:r>
            <a:endParaRPr lang="en-US" sz="1400" dirty="0"/>
          </a:p>
        </p:txBody>
      </p:sp>
      <p:sp>
        <p:nvSpPr>
          <p:cNvPr id="16" name="Text 13"/>
          <p:cNvSpPr/>
          <p:nvPr/>
        </p:nvSpPr>
        <p:spPr>
          <a:xfrm>
            <a:off x="6305193" y="7014686"/>
            <a:ext cx="3480316" cy="291227"/>
          </a:xfrm>
          <a:prstGeom prst="rect">
            <a:avLst/>
          </a:prstGeom>
          <a:noFill/>
          <a:ln/>
        </p:spPr>
        <p:txBody>
          <a:bodyPr wrap="none" lIns="0" tIns="0" rIns="0" bIns="0" rtlCol="0" anchor="t"/>
          <a:lstStyle/>
          <a:p>
            <a:pPr marL="0" indent="0">
              <a:lnSpc>
                <a:spcPts val="2250"/>
              </a:lnSpc>
              <a:buNone/>
            </a:pPr>
            <a:endParaRPr lang="en-US" sz="1400" dirty="0"/>
          </a:p>
        </p:txBody>
      </p:sp>
      <p:sp>
        <p:nvSpPr>
          <p:cNvPr id="17" name="Shape 14"/>
          <p:cNvSpPr/>
          <p:nvPr/>
        </p:nvSpPr>
        <p:spPr>
          <a:xfrm>
            <a:off x="10149364" y="5269706"/>
            <a:ext cx="3844171" cy="2218134"/>
          </a:xfrm>
          <a:prstGeom prst="roundRect">
            <a:avLst>
              <a:gd name="adj" fmla="val 12307"/>
            </a:avLst>
          </a:prstGeom>
          <a:solidFill>
            <a:srgbClr val="46464A"/>
          </a:solidFill>
          <a:ln/>
        </p:spPr>
        <p:txBody>
          <a:bodyPr/>
          <a:lstStyle/>
          <a:p>
            <a:endParaRPr lang="en-US"/>
          </a:p>
        </p:txBody>
      </p:sp>
      <p:sp>
        <p:nvSpPr>
          <p:cNvPr id="18" name="Text 15"/>
          <p:cNvSpPr/>
          <p:nvPr/>
        </p:nvSpPr>
        <p:spPr>
          <a:xfrm>
            <a:off x="10331291" y="5451634"/>
            <a:ext cx="2022038" cy="252651"/>
          </a:xfrm>
          <a:prstGeom prst="rect">
            <a:avLst/>
          </a:prstGeom>
          <a:noFill/>
          <a:ln/>
        </p:spPr>
        <p:txBody>
          <a:bodyPr wrap="none" lIns="0" tIns="0" rIns="0" bIns="0" rtlCol="0" anchor="t"/>
          <a:lstStyle/>
          <a:p>
            <a:pPr marL="0" indent="0">
              <a:lnSpc>
                <a:spcPts val="1950"/>
              </a:lnSpc>
              <a:buNone/>
            </a:pPr>
            <a:r>
              <a:rPr lang="en-US" sz="1550" b="1" dirty="0">
                <a:solidFill>
                  <a:srgbClr val="D7D4CC"/>
                </a:solidFill>
                <a:latin typeface="Comfortaa Bold" pitchFamily="34" charset="0"/>
                <a:ea typeface="Comfortaa Bold" pitchFamily="34" charset="-122"/>
                <a:cs typeface="Comfortaa Bold" pitchFamily="34" charset="-120"/>
              </a:rPr>
              <a:t>Date</a:t>
            </a:r>
            <a:endParaRPr lang="en-US" sz="1550" dirty="0"/>
          </a:p>
        </p:txBody>
      </p:sp>
      <p:sp>
        <p:nvSpPr>
          <p:cNvPr id="19" name="Text 16"/>
          <p:cNvSpPr/>
          <p:nvPr/>
        </p:nvSpPr>
        <p:spPr>
          <a:xfrm>
            <a:off x="10331291" y="5813465"/>
            <a:ext cx="3480316" cy="291227"/>
          </a:xfrm>
          <a:prstGeom prst="rect">
            <a:avLst/>
          </a:prstGeom>
          <a:noFill/>
          <a:ln/>
        </p:spPr>
        <p:txBody>
          <a:bodyPr wrap="none" lIns="0" tIns="0" rIns="0" bIns="0" rtlCol="0" anchor="t"/>
          <a:lstStyle/>
          <a:p>
            <a:pPr marL="0" indent="0">
              <a:lnSpc>
                <a:spcPts val="2250"/>
              </a:lnSpc>
              <a:buNone/>
            </a:pPr>
            <a:r>
              <a:rPr lang="en-US" sz="1400" dirty="0">
                <a:solidFill>
                  <a:srgbClr val="D7D4CC"/>
                </a:solidFill>
                <a:latin typeface="Raleway Medium" pitchFamily="34" charset="0"/>
                <a:ea typeface="Raleway Medium" pitchFamily="34" charset="-122"/>
                <a:cs typeface="Raleway Medium" pitchFamily="34" charset="-120"/>
              </a:rPr>
              <a:t>17 - 12 - 2024</a:t>
            </a:r>
            <a:endParaRPr lang="en-US" sz="1400" dirty="0"/>
          </a:p>
        </p:txBody>
      </p:sp>
      <p:sp>
        <p:nvSpPr>
          <p:cNvPr id="20" name="Rectangle 19">
            <a:extLst>
              <a:ext uri="{FF2B5EF4-FFF2-40B4-BE49-F238E27FC236}">
                <a16:creationId xmlns:a16="http://schemas.microsoft.com/office/drawing/2014/main" id="{133610B1-6A81-25D9-16B2-331A165BFE70}"/>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5B6F4E9-7994-0942-FE08-6AC95281B269}"/>
              </a:ext>
            </a:extLst>
          </p:cNvPr>
          <p:cNvSpPr txBox="1"/>
          <p:nvPr/>
        </p:nvSpPr>
        <p:spPr>
          <a:xfrm>
            <a:off x="0" y="429111"/>
            <a:ext cx="7315200" cy="707886"/>
          </a:xfrm>
          <a:prstGeom prst="rect">
            <a:avLst/>
          </a:prstGeom>
          <a:noFill/>
        </p:spPr>
        <p:txBody>
          <a:bodyPr wrap="square">
            <a:spAutoFit/>
          </a:bodyPr>
          <a:lstStyle/>
          <a:p>
            <a:pPr marR="0" lvl="0"/>
            <a:r>
              <a:rPr lang="en-US" sz="4000" b="1" dirty="0" err="1">
                <a:solidFill>
                  <a:schemeClr val="bg1"/>
                </a:solidFill>
                <a:latin typeface="Times New Roman" panose="02020603050405020304" pitchFamily="18" charset="0"/>
                <a:ea typeface="Calibri" panose="020F0502020204030204" pitchFamily="34" charset="0"/>
                <a:cs typeface="Arial" panose="020B0604020202020204" pitchFamily="34" charset="0"/>
              </a:rPr>
              <a:t>B.</a:t>
            </a:r>
            <a:r>
              <a:rPr lang="en-US" sz="4000" b="1" dirty="0" err="1">
                <a:solidFill>
                  <a:schemeClr val="bg1"/>
                </a:solidFill>
                <a:effectLst/>
                <a:latin typeface="Times New Roman" panose="02020603050405020304" pitchFamily="18" charset="0"/>
                <a:ea typeface="Calibri" panose="020F0502020204030204" pitchFamily="34" charset="0"/>
                <a:cs typeface="Arial" panose="020B0604020202020204" pitchFamily="34" charset="0"/>
              </a:rPr>
              <a:t>Number_of_Casualties</a:t>
            </a:r>
            <a:endParaRPr lang="en-US" sz="4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pic>
        <p:nvPicPr>
          <p:cNvPr id="5" name="Picture 4" descr="A graph of a number of different colored lines&#10;&#10;AI-generated content may be incorrect.">
            <a:extLst>
              <a:ext uri="{FF2B5EF4-FFF2-40B4-BE49-F238E27FC236}">
                <a16:creationId xmlns:a16="http://schemas.microsoft.com/office/drawing/2014/main" id="{70A688D0-9DA0-0CC8-A951-6B547470A8A6}"/>
              </a:ext>
            </a:extLst>
          </p:cNvPr>
          <p:cNvPicPr>
            <a:picLocks noChangeAspect="1"/>
          </p:cNvPicPr>
          <p:nvPr/>
        </p:nvPicPr>
        <p:blipFill>
          <a:blip r:embed="rId2"/>
          <a:stretch>
            <a:fillRect/>
          </a:stretch>
        </p:blipFill>
        <p:spPr>
          <a:xfrm>
            <a:off x="340360" y="1703938"/>
            <a:ext cx="5186680" cy="3377991"/>
          </a:xfrm>
          <a:prstGeom prst="rect">
            <a:avLst/>
          </a:prstGeom>
        </p:spPr>
      </p:pic>
      <p:sp>
        <p:nvSpPr>
          <p:cNvPr id="7" name="TextBox 6">
            <a:extLst>
              <a:ext uri="{FF2B5EF4-FFF2-40B4-BE49-F238E27FC236}">
                <a16:creationId xmlns:a16="http://schemas.microsoft.com/office/drawing/2014/main" id="{3D0379E4-F19E-FFD9-C4FA-338EFB7FB55A}"/>
              </a:ext>
            </a:extLst>
          </p:cNvPr>
          <p:cNvSpPr txBox="1"/>
          <p:nvPr/>
        </p:nvSpPr>
        <p:spPr>
          <a:xfrm>
            <a:off x="0" y="5253358"/>
            <a:ext cx="6150608" cy="1754326"/>
          </a:xfrm>
          <a:prstGeom prst="rect">
            <a:avLst/>
          </a:prstGeom>
          <a:noFill/>
        </p:spPr>
        <p:txBody>
          <a:bodyPr wrap="square">
            <a:spAutoFit/>
          </a:bodyPr>
          <a:lstStyle/>
          <a:p>
            <a:pPr marL="342900" marR="0" lvl="0" indent="-342900">
              <a:buFont typeface="Wingdings" panose="05000000000000000000" pitchFamily="2" charset="2"/>
              <a:buChar char=""/>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Most accidents have low casualty numbers, with a fairly small median value.</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buFont typeface="Wingdings" panose="05000000000000000000" pitchFamily="2" charset="2"/>
              <a:buChar char=""/>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There were more accidents with higher casualties, but the main distribution remained low.</a:t>
            </a:r>
            <a:r>
              <a:rPr lang="en-US" sz="1200"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a:t>
            </a: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There were several accidents resulting in more than 50 casualties, suggesting it could be a bus accident or a major traffic accident.</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9" name="TextBox 8">
            <a:extLst>
              <a:ext uri="{FF2B5EF4-FFF2-40B4-BE49-F238E27FC236}">
                <a16:creationId xmlns:a16="http://schemas.microsoft.com/office/drawing/2014/main" id="{0CDB90C8-D3D9-1F07-7B3F-579722D7DD8A}"/>
              </a:ext>
            </a:extLst>
          </p:cNvPr>
          <p:cNvSpPr txBox="1"/>
          <p:nvPr/>
        </p:nvSpPr>
        <p:spPr>
          <a:xfrm>
            <a:off x="-218440" y="1272769"/>
            <a:ext cx="7315200"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Compare casualties by severity</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sp>
        <p:nvSpPr>
          <p:cNvPr id="11" name="TextBox 10">
            <a:extLst>
              <a:ext uri="{FF2B5EF4-FFF2-40B4-BE49-F238E27FC236}">
                <a16:creationId xmlns:a16="http://schemas.microsoft.com/office/drawing/2014/main" id="{25E7ED9F-F752-7DC0-DFAF-37B2F1A4B192}"/>
              </a:ext>
            </a:extLst>
          </p:cNvPr>
          <p:cNvSpPr txBox="1"/>
          <p:nvPr/>
        </p:nvSpPr>
        <p:spPr>
          <a:xfrm>
            <a:off x="6878320" y="1402207"/>
            <a:ext cx="9875520"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Relationship between </a:t>
            </a:r>
            <a:r>
              <a:rPr lang="en-US" sz="1800" b="1" dirty="0" err="1">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Number_of_Vehicles</a:t>
            </a: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 and </a:t>
            </a:r>
            <a:r>
              <a:rPr lang="en-US" sz="1800" b="1" dirty="0" err="1">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Number_of_Casualties</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12" name="Picture 11" descr="A graph of a number of vehicles&#10;&#10;AI-generated content may be incorrect.">
            <a:extLst>
              <a:ext uri="{FF2B5EF4-FFF2-40B4-BE49-F238E27FC236}">
                <a16:creationId xmlns:a16="http://schemas.microsoft.com/office/drawing/2014/main" id="{F4D48267-5D44-DF9B-F251-5DD1271A0F3B}"/>
              </a:ext>
            </a:extLst>
          </p:cNvPr>
          <p:cNvPicPr>
            <a:picLocks noChangeAspect="1"/>
          </p:cNvPicPr>
          <p:nvPr/>
        </p:nvPicPr>
        <p:blipFill>
          <a:blip r:embed="rId3"/>
          <a:stretch>
            <a:fillRect/>
          </a:stretch>
        </p:blipFill>
        <p:spPr>
          <a:xfrm>
            <a:off x="8012430" y="1725986"/>
            <a:ext cx="5267960" cy="3426425"/>
          </a:xfrm>
          <a:prstGeom prst="rect">
            <a:avLst/>
          </a:prstGeom>
        </p:spPr>
      </p:pic>
      <p:sp>
        <p:nvSpPr>
          <p:cNvPr id="14" name="TextBox 13">
            <a:extLst>
              <a:ext uri="{FF2B5EF4-FFF2-40B4-BE49-F238E27FC236}">
                <a16:creationId xmlns:a16="http://schemas.microsoft.com/office/drawing/2014/main" id="{E1FD780A-2AAB-6FBB-7CE1-6C09BD6CB4A3}"/>
              </a:ext>
            </a:extLst>
          </p:cNvPr>
          <p:cNvSpPr txBox="1"/>
          <p:nvPr/>
        </p:nvSpPr>
        <p:spPr>
          <a:xfrm>
            <a:off x="6764020" y="5253358"/>
            <a:ext cx="7764780" cy="2308324"/>
          </a:xfrm>
          <a:prstGeom prst="rect">
            <a:avLst/>
          </a:prstGeom>
          <a:noFill/>
        </p:spPr>
        <p:txBody>
          <a:bodyPr wrap="square">
            <a:spAutoFit/>
          </a:bodyPr>
          <a:lstStyle/>
          <a:p>
            <a:pPr marL="0" marR="0">
              <a:buNone/>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Correlation between Number of Vehicles and Number of Casualties: 0.23</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buFont typeface="Wingdings" panose="05000000000000000000" pitchFamily="2" charset="2"/>
              <a:buChar char=""/>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Very weak correlation (Correlation = 0.23)</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buFont typeface="Wingdings" panose="05000000000000000000" pitchFamily="2" charset="2"/>
              <a:buChar char=""/>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The correlation value of 0.23 shows that the relationship between the number of vehicles and the number of casualties is very weak, with almost no clear trend.</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buFont typeface="Wingdings" panose="05000000000000000000" pitchFamily="2" charset="2"/>
              <a:buChar char=""/>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This means that accidents with more vehicles do not necessarily have more casualties.</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15" name="Rectangle 14">
            <a:extLst>
              <a:ext uri="{FF2B5EF4-FFF2-40B4-BE49-F238E27FC236}">
                <a16:creationId xmlns:a16="http://schemas.microsoft.com/office/drawing/2014/main" id="{D991D58E-0A99-3A6D-032F-49768BCC1BEB}"/>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9811330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F26395-1CD9-60EA-8069-D45C24770DF0}"/>
              </a:ext>
            </a:extLst>
          </p:cNvPr>
          <p:cNvSpPr txBox="1"/>
          <p:nvPr/>
        </p:nvSpPr>
        <p:spPr>
          <a:xfrm>
            <a:off x="193040" y="39043"/>
            <a:ext cx="7315200" cy="707886"/>
          </a:xfrm>
          <a:prstGeom prst="rect">
            <a:avLst/>
          </a:prstGeom>
          <a:noFill/>
        </p:spPr>
        <p:txBody>
          <a:bodyPr wrap="square">
            <a:spAutoFit/>
          </a:bodyPr>
          <a:lstStyle/>
          <a:p>
            <a:pPr marR="0" lvl="0"/>
            <a:r>
              <a:rPr lang="en-US" sz="4000" b="1" dirty="0" err="1">
                <a:solidFill>
                  <a:schemeClr val="bg1"/>
                </a:solidFill>
                <a:effectLst/>
                <a:latin typeface="Times New Roman" panose="02020603050405020304" pitchFamily="18" charset="0"/>
                <a:ea typeface="Calibri" panose="020F0502020204030204" pitchFamily="34" charset="0"/>
                <a:cs typeface="Arial" panose="020B0604020202020204" pitchFamily="34" charset="0"/>
              </a:rPr>
              <a:t>C.Light</a:t>
            </a:r>
            <a:r>
              <a:rPr lang="en-US" sz="40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Condition </a:t>
            </a:r>
            <a:endParaRPr lang="en-US" sz="4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7" name="TextBox 6">
            <a:extLst>
              <a:ext uri="{FF2B5EF4-FFF2-40B4-BE49-F238E27FC236}">
                <a16:creationId xmlns:a16="http://schemas.microsoft.com/office/drawing/2014/main" id="{5DE3AF13-88FF-275C-A3DC-F6320E209DB6}"/>
              </a:ext>
            </a:extLst>
          </p:cNvPr>
          <p:cNvSpPr txBox="1"/>
          <p:nvPr/>
        </p:nvSpPr>
        <p:spPr>
          <a:xfrm>
            <a:off x="36509" y="637515"/>
            <a:ext cx="7315200"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Compare accident severity over time</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8" name="Picture 7" descr="A graph with red and blue squares&#10;&#10;AI-generated content may be incorrect.">
            <a:extLst>
              <a:ext uri="{FF2B5EF4-FFF2-40B4-BE49-F238E27FC236}">
                <a16:creationId xmlns:a16="http://schemas.microsoft.com/office/drawing/2014/main" id="{8E46D480-DAED-3A5D-8923-222614DAB002}"/>
              </a:ext>
            </a:extLst>
          </p:cNvPr>
          <p:cNvPicPr>
            <a:picLocks noChangeAspect="1"/>
          </p:cNvPicPr>
          <p:nvPr/>
        </p:nvPicPr>
        <p:blipFill>
          <a:blip r:embed="rId2"/>
          <a:stretch>
            <a:fillRect/>
          </a:stretch>
        </p:blipFill>
        <p:spPr>
          <a:xfrm>
            <a:off x="121920" y="1020039"/>
            <a:ext cx="4255422" cy="3422840"/>
          </a:xfrm>
          <a:prstGeom prst="rect">
            <a:avLst/>
          </a:prstGeom>
        </p:spPr>
      </p:pic>
      <p:sp>
        <p:nvSpPr>
          <p:cNvPr id="12" name="TextBox 11">
            <a:extLst>
              <a:ext uri="{FF2B5EF4-FFF2-40B4-BE49-F238E27FC236}">
                <a16:creationId xmlns:a16="http://schemas.microsoft.com/office/drawing/2014/main" id="{72256963-630E-7846-9C8F-28BC8DA374CC}"/>
              </a:ext>
            </a:extLst>
          </p:cNvPr>
          <p:cNvSpPr txBox="1"/>
          <p:nvPr/>
        </p:nvSpPr>
        <p:spPr>
          <a:xfrm>
            <a:off x="4684275" y="642909"/>
            <a:ext cx="7330440"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Number of Serious Accidents at Night by Road Type</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13" name="Picture 12" descr="A graph with red squares&#10;&#10;AI-generated content may be incorrect.">
            <a:extLst>
              <a:ext uri="{FF2B5EF4-FFF2-40B4-BE49-F238E27FC236}">
                <a16:creationId xmlns:a16="http://schemas.microsoft.com/office/drawing/2014/main" id="{6485EA08-3C70-0364-9E1F-3DD5EE7B27B9}"/>
              </a:ext>
            </a:extLst>
          </p:cNvPr>
          <p:cNvPicPr>
            <a:picLocks noChangeAspect="1"/>
          </p:cNvPicPr>
          <p:nvPr/>
        </p:nvPicPr>
        <p:blipFill>
          <a:blip r:embed="rId3"/>
          <a:stretch>
            <a:fillRect/>
          </a:stretch>
        </p:blipFill>
        <p:spPr>
          <a:xfrm>
            <a:off x="5080341" y="1020039"/>
            <a:ext cx="4669940" cy="3427117"/>
          </a:xfrm>
          <a:prstGeom prst="rect">
            <a:avLst/>
          </a:prstGeom>
        </p:spPr>
      </p:pic>
      <p:sp>
        <p:nvSpPr>
          <p:cNvPr id="17" name="Rectangle 4">
            <a:extLst>
              <a:ext uri="{FF2B5EF4-FFF2-40B4-BE49-F238E27FC236}">
                <a16:creationId xmlns:a16="http://schemas.microsoft.com/office/drawing/2014/main" id="{9401F9A0-90CA-995D-C59A-A510F699E2E8}"/>
              </a:ext>
            </a:extLst>
          </p:cNvPr>
          <p:cNvSpPr>
            <a:spLocks noChangeArrowheads="1"/>
          </p:cNvSpPr>
          <p:nvPr/>
        </p:nvSpPr>
        <p:spPr bwMode="auto">
          <a:xfrm>
            <a:off x="4982451" y="4775191"/>
            <a:ext cx="5168484" cy="216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1" i="0" u="none" strike="noStrike" cap="none" normalizeH="0" baseline="0" dirty="0">
                <a:ln>
                  <a:noFill/>
                </a:ln>
                <a:solidFill>
                  <a:schemeClr val="bg1"/>
                </a:solidFill>
                <a:effectLst/>
                <a:latin typeface="Arial" panose="020B0604020202020204" pitchFamily="34" charset="0"/>
              </a:rPr>
              <a:t>Single Carriageways</a:t>
            </a:r>
            <a:r>
              <a:rPr kumimoji="0" lang="en-US" altLang="en-US" sz="1500" b="0" i="0" u="none" strike="noStrike" cap="none" normalizeH="0" baseline="0" dirty="0">
                <a:ln>
                  <a:noFill/>
                </a:ln>
                <a:solidFill>
                  <a:schemeClr val="bg1"/>
                </a:solidFill>
                <a:effectLst/>
                <a:latin typeface="Arial" panose="020B0604020202020204" pitchFamily="34" charset="0"/>
              </a:rPr>
              <a:t> have the most serious accidents, likely due to high speeds and poor visibility.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1" i="0" u="none" strike="noStrike" cap="none" normalizeH="0" baseline="0" dirty="0">
                <a:ln>
                  <a:noFill/>
                </a:ln>
                <a:solidFill>
                  <a:schemeClr val="bg1"/>
                </a:solidFill>
                <a:effectLst/>
                <a:latin typeface="Arial" panose="020B0604020202020204" pitchFamily="34" charset="0"/>
              </a:rPr>
              <a:t>Dual Carriageways</a:t>
            </a:r>
            <a:r>
              <a:rPr kumimoji="0" lang="en-US" altLang="en-US" sz="1500" b="0" i="0" u="none" strike="noStrike" cap="none" normalizeH="0" baseline="0" dirty="0">
                <a:ln>
                  <a:noFill/>
                </a:ln>
                <a:solidFill>
                  <a:schemeClr val="bg1"/>
                </a:solidFill>
                <a:effectLst/>
                <a:latin typeface="Arial" panose="020B0604020202020204" pitchFamily="34" charset="0"/>
              </a:rPr>
              <a:t> rank second but have far fewer accidents than Single Carriageways.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1" i="0" u="none" strike="noStrike" cap="none" normalizeH="0" baseline="0" dirty="0">
                <a:ln>
                  <a:noFill/>
                </a:ln>
                <a:solidFill>
                  <a:schemeClr val="bg1"/>
                </a:solidFill>
                <a:effectLst/>
                <a:latin typeface="Arial" panose="020B0604020202020204" pitchFamily="34" charset="0"/>
              </a:rPr>
              <a:t>Roundabouts, One-way streets, and Slip roads</a:t>
            </a:r>
            <a:r>
              <a:rPr kumimoji="0" lang="en-US" altLang="en-US" sz="1500" b="0" i="0" u="none" strike="noStrike" cap="none" normalizeH="0" baseline="0" dirty="0">
                <a:ln>
                  <a:noFill/>
                </a:ln>
                <a:solidFill>
                  <a:schemeClr val="bg1"/>
                </a:solidFill>
                <a:effectLst/>
                <a:latin typeface="Arial" panose="020B0604020202020204" pitchFamily="34" charset="0"/>
              </a:rPr>
              <a:t> see fewer serious accidents, possibly due to lower traffic or better safety.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500" b="1" i="0" u="none" strike="noStrike" cap="none" normalizeH="0" baseline="0" dirty="0">
                <a:ln>
                  <a:noFill/>
                </a:ln>
                <a:solidFill>
                  <a:schemeClr val="bg1"/>
                </a:solidFill>
                <a:effectLst/>
                <a:latin typeface="Arial" panose="020B0604020202020204" pitchFamily="34" charset="0"/>
              </a:rPr>
              <a:t>Safety improvements</a:t>
            </a:r>
            <a:r>
              <a:rPr kumimoji="0" lang="en-US" altLang="en-US" sz="1500" b="0" i="0" u="none" strike="noStrike" cap="none" normalizeH="0" baseline="0" dirty="0">
                <a:ln>
                  <a:noFill/>
                </a:ln>
                <a:solidFill>
                  <a:schemeClr val="bg1"/>
                </a:solidFill>
                <a:effectLst/>
                <a:latin typeface="Arial" panose="020B0604020202020204" pitchFamily="34" charset="0"/>
              </a:rPr>
              <a:t> like better lighting and speed limits are needed for Single Carriageways at night. </a:t>
            </a:r>
          </a:p>
        </p:txBody>
      </p:sp>
      <p:pic>
        <p:nvPicPr>
          <p:cNvPr id="18" name="Picture 17" descr="A black background with white text&#10;&#10;AI-generated content may be incorrect.">
            <a:extLst>
              <a:ext uri="{FF2B5EF4-FFF2-40B4-BE49-F238E27FC236}">
                <a16:creationId xmlns:a16="http://schemas.microsoft.com/office/drawing/2014/main" id="{55861563-4449-3325-3E70-1ADAEAABB78F}"/>
              </a:ext>
            </a:extLst>
          </p:cNvPr>
          <p:cNvPicPr>
            <a:picLocks noChangeAspect="1"/>
          </p:cNvPicPr>
          <p:nvPr/>
        </p:nvPicPr>
        <p:blipFill>
          <a:blip r:embed="rId4"/>
          <a:stretch>
            <a:fillRect/>
          </a:stretch>
        </p:blipFill>
        <p:spPr>
          <a:xfrm>
            <a:off x="9864155" y="1483134"/>
            <a:ext cx="4678453" cy="1021715"/>
          </a:xfrm>
          <a:prstGeom prst="rect">
            <a:avLst/>
          </a:prstGeom>
        </p:spPr>
      </p:pic>
      <p:sp>
        <p:nvSpPr>
          <p:cNvPr id="20" name="TextBox 19">
            <a:extLst>
              <a:ext uri="{FF2B5EF4-FFF2-40B4-BE49-F238E27FC236}">
                <a16:creationId xmlns:a16="http://schemas.microsoft.com/office/drawing/2014/main" id="{5BDE40EA-6806-DFA3-AD40-289A19AEB38D}"/>
              </a:ext>
            </a:extLst>
          </p:cNvPr>
          <p:cNvSpPr txBox="1"/>
          <p:nvPr/>
        </p:nvSpPr>
        <p:spPr>
          <a:xfrm>
            <a:off x="9587696" y="2700628"/>
            <a:ext cx="5042704" cy="1107996"/>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There may be fewer vehicles at night, but accidents that do occur tend to be more serious.</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a:p>
            <a:pPr marL="342900" marR="0" lvl="0" indent="-342900">
              <a:buFont typeface="Aptos Display" panose="020B0004020202020204" pitchFamily="34" charset="0"/>
              <a:buChar char="-"/>
            </a:pP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sp>
        <p:nvSpPr>
          <p:cNvPr id="21" name="Rectangle 5">
            <a:extLst>
              <a:ext uri="{FF2B5EF4-FFF2-40B4-BE49-F238E27FC236}">
                <a16:creationId xmlns:a16="http://schemas.microsoft.com/office/drawing/2014/main" id="{108C8901-CBC9-B37B-2D18-92EB2530282A}"/>
              </a:ext>
            </a:extLst>
          </p:cNvPr>
          <p:cNvSpPr>
            <a:spLocks noChangeArrowheads="1"/>
          </p:cNvSpPr>
          <p:nvPr/>
        </p:nvSpPr>
        <p:spPr bwMode="auto">
          <a:xfrm>
            <a:off x="193040" y="4679813"/>
            <a:ext cx="4789411"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More accidents in the day</a:t>
            </a:r>
            <a:r>
              <a:rPr kumimoji="0" lang="en-US" altLang="en-US" sz="1800" b="0" i="0" u="none" strike="noStrike" cap="none" normalizeH="0" baseline="0" dirty="0">
                <a:ln>
                  <a:noFill/>
                </a:ln>
                <a:solidFill>
                  <a:schemeClr val="bg1"/>
                </a:solidFill>
                <a:effectLst/>
                <a:latin typeface="Arial" panose="020B0604020202020204" pitchFamily="34" charset="0"/>
              </a:rPr>
              <a:t>, but serious accidents are more common at night (15.62% vs. 12.53%).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Nighttime risks</a:t>
            </a:r>
            <a:r>
              <a:rPr kumimoji="0" lang="en-US" altLang="en-US" sz="1800" b="0" i="0" u="none" strike="noStrike" cap="none" normalizeH="0" baseline="0" dirty="0">
                <a:ln>
                  <a:noFill/>
                </a:ln>
                <a:solidFill>
                  <a:schemeClr val="bg1"/>
                </a:solidFill>
                <a:effectLst/>
                <a:latin typeface="Arial" panose="020B0604020202020204" pitchFamily="34" charset="0"/>
              </a:rPr>
              <a:t>: Poor lighting, fatigue, and higher speeds increase severity.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Daytime traffic</a:t>
            </a:r>
            <a:r>
              <a:rPr kumimoji="0" lang="en-US" altLang="en-US" sz="1800" b="0" i="0" u="none" strike="noStrike" cap="none" normalizeH="0" baseline="0" dirty="0">
                <a:ln>
                  <a:noFill/>
                </a:ln>
                <a:solidFill>
                  <a:schemeClr val="bg1"/>
                </a:solidFill>
                <a:effectLst/>
                <a:latin typeface="Arial" panose="020B0604020202020204" pitchFamily="34" charset="0"/>
              </a:rPr>
              <a:t>: More accidents but at lower speeds, reducing severity.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Nighttime conditions</a:t>
            </a:r>
            <a:r>
              <a:rPr kumimoji="0" lang="en-US" altLang="en-US" sz="1800" b="0" i="0" u="none" strike="noStrike" cap="none" normalizeH="0" baseline="0" dirty="0">
                <a:ln>
                  <a:noFill/>
                </a:ln>
                <a:solidFill>
                  <a:schemeClr val="bg1"/>
                </a:solidFill>
                <a:effectLst/>
                <a:latin typeface="Arial" panose="020B0604020202020204" pitchFamily="34" charset="0"/>
              </a:rPr>
              <a:t>: Fewer vehicles, higher speeds, more severe accidents. </a:t>
            </a:r>
          </a:p>
        </p:txBody>
      </p:sp>
      <p:sp>
        <p:nvSpPr>
          <p:cNvPr id="24" name="Rectangle 23">
            <a:extLst>
              <a:ext uri="{FF2B5EF4-FFF2-40B4-BE49-F238E27FC236}">
                <a16:creationId xmlns:a16="http://schemas.microsoft.com/office/drawing/2014/main" id="{6B67B4F2-3EE8-761F-3BA6-0ECCE5E915F7}"/>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12602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732EB8-4715-4257-CEC6-5A68022E75CB}"/>
              </a:ext>
            </a:extLst>
          </p:cNvPr>
          <p:cNvSpPr txBox="1"/>
          <p:nvPr/>
        </p:nvSpPr>
        <p:spPr>
          <a:xfrm>
            <a:off x="0" y="156787"/>
            <a:ext cx="7315200" cy="707886"/>
          </a:xfrm>
          <a:prstGeom prst="rect">
            <a:avLst/>
          </a:prstGeom>
          <a:noFill/>
        </p:spPr>
        <p:txBody>
          <a:bodyPr wrap="square">
            <a:spAutoFit/>
          </a:bodyPr>
          <a:lstStyle/>
          <a:p>
            <a:pPr marR="0" lvl="0"/>
            <a:r>
              <a:rPr lang="en-US" sz="4000" b="1" dirty="0" err="1">
                <a:solidFill>
                  <a:schemeClr val="bg1"/>
                </a:solidFill>
                <a:effectLst/>
                <a:latin typeface="Times New Roman" panose="02020603050405020304" pitchFamily="18" charset="0"/>
                <a:ea typeface="Calibri" panose="020F0502020204030204" pitchFamily="34" charset="0"/>
                <a:cs typeface="Arial" panose="020B0604020202020204" pitchFamily="34" charset="0"/>
              </a:rPr>
              <a:t>D.Weather</a:t>
            </a:r>
            <a:r>
              <a:rPr lang="en-US" sz="40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Condition </a:t>
            </a:r>
            <a:endParaRPr lang="en-US" sz="4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extBox 4">
            <a:extLst>
              <a:ext uri="{FF2B5EF4-FFF2-40B4-BE49-F238E27FC236}">
                <a16:creationId xmlns:a16="http://schemas.microsoft.com/office/drawing/2014/main" id="{D08C0713-1319-D91A-750D-07C28AC10235}"/>
              </a:ext>
            </a:extLst>
          </p:cNvPr>
          <p:cNvSpPr txBox="1"/>
          <p:nvPr/>
        </p:nvSpPr>
        <p:spPr>
          <a:xfrm>
            <a:off x="0" y="1094336"/>
            <a:ext cx="7425158"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Accident severity across different weather conditions</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6" name="Picture 5">
            <a:extLst>
              <a:ext uri="{FF2B5EF4-FFF2-40B4-BE49-F238E27FC236}">
                <a16:creationId xmlns:a16="http://schemas.microsoft.com/office/drawing/2014/main" id="{6007B1C9-7341-429D-1E0E-FF77CC35F14F}"/>
              </a:ext>
            </a:extLst>
          </p:cNvPr>
          <p:cNvPicPr>
            <a:picLocks noChangeAspect="1"/>
          </p:cNvPicPr>
          <p:nvPr/>
        </p:nvPicPr>
        <p:blipFill>
          <a:blip r:embed="rId2"/>
          <a:stretch>
            <a:fillRect/>
          </a:stretch>
        </p:blipFill>
        <p:spPr>
          <a:xfrm>
            <a:off x="257536" y="1693331"/>
            <a:ext cx="5943600" cy="3774440"/>
          </a:xfrm>
          <a:prstGeom prst="rect">
            <a:avLst/>
          </a:prstGeom>
        </p:spPr>
      </p:pic>
      <p:sp>
        <p:nvSpPr>
          <p:cNvPr id="10" name="TextBox 9">
            <a:extLst>
              <a:ext uri="{FF2B5EF4-FFF2-40B4-BE49-F238E27FC236}">
                <a16:creationId xmlns:a16="http://schemas.microsoft.com/office/drawing/2014/main" id="{7FD59A59-F802-8F84-9D51-AEFDEAD52CF9}"/>
              </a:ext>
            </a:extLst>
          </p:cNvPr>
          <p:cNvSpPr txBox="1"/>
          <p:nvPr/>
        </p:nvSpPr>
        <p:spPr>
          <a:xfrm>
            <a:off x="6432631" y="1209168"/>
            <a:ext cx="7425158"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Severity in bad weather conditions, rural areas at night</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11" name="Picture 10" descr="A computer screen shot of a black screen&#10;&#10;AI-generated content may be incorrect.">
            <a:extLst>
              <a:ext uri="{FF2B5EF4-FFF2-40B4-BE49-F238E27FC236}">
                <a16:creationId xmlns:a16="http://schemas.microsoft.com/office/drawing/2014/main" id="{529FC16D-3656-AA8A-6EFC-D20B6A9D52F4}"/>
              </a:ext>
            </a:extLst>
          </p:cNvPr>
          <p:cNvPicPr>
            <a:picLocks noChangeAspect="1"/>
          </p:cNvPicPr>
          <p:nvPr/>
        </p:nvPicPr>
        <p:blipFill>
          <a:blip r:embed="rId3"/>
          <a:stretch>
            <a:fillRect/>
          </a:stretch>
        </p:blipFill>
        <p:spPr>
          <a:xfrm>
            <a:off x="6991109" y="1640570"/>
            <a:ext cx="6348714" cy="3843142"/>
          </a:xfrm>
          <a:prstGeom prst="rect">
            <a:avLst/>
          </a:prstGeom>
        </p:spPr>
      </p:pic>
    </p:spTree>
    <p:extLst>
      <p:ext uri="{BB962C8B-B14F-4D97-AF65-F5344CB8AC3E}">
        <p14:creationId xmlns:p14="http://schemas.microsoft.com/office/powerpoint/2010/main" val="315185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1AEA3C-23CD-7B70-6843-F8AAD15DD22D}"/>
              </a:ext>
            </a:extLst>
          </p:cNvPr>
          <p:cNvSpPr txBox="1"/>
          <p:nvPr/>
        </p:nvSpPr>
        <p:spPr>
          <a:xfrm>
            <a:off x="0" y="191511"/>
            <a:ext cx="7315200" cy="769441"/>
          </a:xfrm>
          <a:prstGeom prst="rect">
            <a:avLst/>
          </a:prstGeom>
          <a:noFill/>
        </p:spPr>
        <p:txBody>
          <a:bodyPr wrap="square">
            <a:spAutoFit/>
          </a:bodyPr>
          <a:lstStyle/>
          <a:p>
            <a:pPr marR="0" lvl="0"/>
            <a:r>
              <a:rPr lang="en-US" sz="4400" b="1" dirty="0" err="1">
                <a:solidFill>
                  <a:schemeClr val="bg1"/>
                </a:solidFill>
                <a:effectLst/>
                <a:latin typeface="Times New Roman" panose="02020603050405020304" pitchFamily="18" charset="0"/>
                <a:ea typeface="Calibri" panose="020F0502020204030204" pitchFamily="34" charset="0"/>
                <a:cs typeface="Arial" panose="020B0604020202020204" pitchFamily="34" charset="0"/>
              </a:rPr>
              <a:t>D.Weather</a:t>
            </a:r>
            <a:r>
              <a:rPr lang="en-US" sz="44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Condition </a:t>
            </a:r>
            <a:endParaRPr lang="en-US" sz="44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pic>
        <p:nvPicPr>
          <p:cNvPr id="4" name="Picture 3" descr="A graph with different colored squares&#10;&#10;AI-generated content may be incorrect.">
            <a:extLst>
              <a:ext uri="{FF2B5EF4-FFF2-40B4-BE49-F238E27FC236}">
                <a16:creationId xmlns:a16="http://schemas.microsoft.com/office/drawing/2014/main" id="{18C296B8-24FB-0400-3AC6-EAA57716E9D1}"/>
              </a:ext>
            </a:extLst>
          </p:cNvPr>
          <p:cNvPicPr>
            <a:picLocks noChangeAspect="1"/>
          </p:cNvPicPr>
          <p:nvPr/>
        </p:nvPicPr>
        <p:blipFill>
          <a:blip r:embed="rId2"/>
          <a:stretch>
            <a:fillRect/>
          </a:stretch>
        </p:blipFill>
        <p:spPr>
          <a:xfrm>
            <a:off x="914642" y="846295"/>
            <a:ext cx="11412637" cy="4641195"/>
          </a:xfrm>
          <a:prstGeom prst="rect">
            <a:avLst/>
          </a:prstGeom>
        </p:spPr>
      </p:pic>
      <p:sp>
        <p:nvSpPr>
          <p:cNvPr id="7" name="TextBox 6">
            <a:extLst>
              <a:ext uri="{FF2B5EF4-FFF2-40B4-BE49-F238E27FC236}">
                <a16:creationId xmlns:a16="http://schemas.microsoft.com/office/drawing/2014/main" id="{48F5CC06-A877-344C-AEF8-57DAF3176654}"/>
              </a:ext>
            </a:extLst>
          </p:cNvPr>
          <p:cNvSpPr txBox="1"/>
          <p:nvPr/>
        </p:nvSpPr>
        <p:spPr>
          <a:xfrm>
            <a:off x="341452" y="5487490"/>
            <a:ext cx="13374547" cy="2585323"/>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Slight accidents</a:t>
            </a:r>
            <a:r>
              <a:rPr kumimoji="0" lang="en-US" altLang="en-US" sz="1800" b="0" i="0" u="none" strike="noStrike" cap="none" normalizeH="0" baseline="0" dirty="0">
                <a:ln>
                  <a:noFill/>
                </a:ln>
                <a:solidFill>
                  <a:schemeClr val="bg1"/>
                </a:solidFill>
                <a:effectLst/>
                <a:latin typeface="Arial" panose="020B0604020202020204" pitchFamily="34" charset="0"/>
              </a:rPr>
              <a:t> dominate (over 80%), despite risks from bad weather, rural areas, and nighttime.</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	Likely due to adherence to safety measures and moderate speeds.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Serious accidents</a:t>
            </a:r>
            <a:r>
              <a:rPr kumimoji="0" lang="en-US" altLang="en-US" sz="1800" b="0" i="0" u="none" strike="noStrike" cap="none" normalizeH="0" baseline="0" dirty="0">
                <a:ln>
                  <a:noFill/>
                </a:ln>
                <a:solidFill>
                  <a:schemeClr val="bg1"/>
                </a:solidFill>
                <a:effectLst/>
                <a:latin typeface="Arial" panose="020B0604020202020204" pitchFamily="34" charset="0"/>
              </a:rPr>
              <a:t> make up ~15%, indicating many severe injuries.</a:t>
            </a:r>
          </a:p>
          <a:p>
            <a:pPr marL="0" marR="0" lvl="0" indent="0" algn="l" defTabSz="914400" rtl="0" eaLnBrk="0" fontAlgn="base" latinLnBrk="0" hangingPunct="0">
              <a:lnSpc>
                <a:spcPct val="100000"/>
              </a:lnSpc>
              <a:spcBef>
                <a:spcPct val="0"/>
              </a:spcBef>
              <a:spcAft>
                <a:spcPct val="0"/>
              </a:spcAft>
              <a:buClrTx/>
              <a:buSzTx/>
              <a:tabLst/>
            </a:pPr>
            <a:r>
              <a:rPr lang="en-US" altLang="en-US" dirty="0">
                <a:solidFill>
                  <a:schemeClr val="bg1"/>
                </a:solidFill>
                <a:latin typeface="Arial" panose="020B0604020202020204" pitchFamily="34" charset="0"/>
              </a:rPr>
              <a:t>    </a:t>
            </a:r>
            <a:r>
              <a:rPr kumimoji="0" lang="en-US" altLang="en-US" sz="1800" b="0" i="0" u="none" strike="noStrike" cap="none" normalizeH="0" baseline="0" dirty="0">
                <a:ln>
                  <a:noFill/>
                </a:ln>
                <a:solidFill>
                  <a:schemeClr val="bg1"/>
                </a:solidFill>
                <a:effectLst/>
                <a:latin typeface="Arial" panose="020B0604020202020204" pitchFamily="34" charset="0"/>
              </a:rPr>
              <a:t>Contributing factors: </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	Poor visibility (weather, lack of lighting). 	</a:t>
            </a:r>
          </a:p>
          <a:p>
            <a:pPr marL="457200" marR="0" lvl="1" indent="0" algn="l" defTabSz="914400" rtl="0" eaLnBrk="0" fontAlgn="base" latinLnBrk="0" hangingPunct="0">
              <a:lnSpc>
                <a:spcPct val="100000"/>
              </a:lnSpc>
              <a:spcBef>
                <a:spcPct val="0"/>
              </a:spcBef>
              <a:spcAft>
                <a:spcPct val="0"/>
              </a:spcAft>
              <a:buClrTx/>
              <a:buSzTx/>
              <a:tabLst/>
            </a:pPr>
            <a:r>
              <a:rPr lang="en-US" altLang="en-US" dirty="0">
                <a:solidFill>
                  <a:schemeClr val="bg1"/>
                </a:solidFill>
                <a:latin typeface="Arial" panose="020B0604020202020204" pitchFamily="34" charset="0"/>
              </a:rPr>
              <a:t>	</a:t>
            </a:r>
            <a:r>
              <a:rPr kumimoji="0" lang="en-US" altLang="en-US" sz="1800" b="0" i="0" u="none" strike="noStrike" cap="none" normalizeH="0" baseline="0" dirty="0">
                <a:ln>
                  <a:noFill/>
                </a:ln>
                <a:solidFill>
                  <a:schemeClr val="bg1"/>
                </a:solidFill>
                <a:effectLst/>
                <a:latin typeface="Arial" panose="020B0604020202020204" pitchFamily="34" charset="0"/>
              </a:rPr>
              <a:t>Speeding or loss of control on slippery roads. </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	Delayed emergency response in rural areas.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Fatal accidents</a:t>
            </a:r>
            <a:r>
              <a:rPr kumimoji="0" lang="en-US" altLang="en-US" sz="1800" b="0" i="0" u="none" strike="noStrike" cap="none" normalizeH="0" baseline="0" dirty="0">
                <a:ln>
                  <a:noFill/>
                </a:ln>
                <a:solidFill>
                  <a:schemeClr val="bg1"/>
                </a:solidFill>
                <a:effectLst/>
                <a:latin typeface="Arial" panose="020B0604020202020204" pitchFamily="34" charset="0"/>
              </a:rPr>
              <a:t> are low (2.49%) but still concerning.</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	386 fatalities remain a significant issue.</a:t>
            </a:r>
          </a:p>
        </p:txBody>
      </p:sp>
      <p:sp>
        <p:nvSpPr>
          <p:cNvPr id="8" name="Rectangle 7">
            <a:extLst>
              <a:ext uri="{FF2B5EF4-FFF2-40B4-BE49-F238E27FC236}">
                <a16:creationId xmlns:a16="http://schemas.microsoft.com/office/drawing/2014/main" id="{44FB1CA0-321F-589F-0C5B-1659EA862FAE}"/>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405165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520FA05-873B-8A3D-817E-E32D52D6942A}"/>
              </a:ext>
            </a:extLst>
          </p:cNvPr>
          <p:cNvSpPr txBox="1"/>
          <p:nvPr/>
        </p:nvSpPr>
        <p:spPr>
          <a:xfrm>
            <a:off x="0" y="230722"/>
            <a:ext cx="7315200" cy="707886"/>
          </a:xfrm>
          <a:prstGeom prst="rect">
            <a:avLst/>
          </a:prstGeom>
          <a:noFill/>
        </p:spPr>
        <p:txBody>
          <a:bodyPr wrap="square">
            <a:spAutoFit/>
          </a:bodyPr>
          <a:lstStyle/>
          <a:p>
            <a:pPr marR="0" lvl="0"/>
            <a:r>
              <a:rPr lang="en-US" sz="4000" b="1" dirty="0" err="1">
                <a:solidFill>
                  <a:schemeClr val="bg1"/>
                </a:solidFill>
                <a:effectLst/>
                <a:latin typeface="Times New Roman" panose="02020603050405020304" pitchFamily="18" charset="0"/>
                <a:ea typeface="Calibri" panose="020F0502020204030204" pitchFamily="34" charset="0"/>
                <a:cs typeface="Arial" panose="020B0604020202020204" pitchFamily="34" charset="0"/>
              </a:rPr>
              <a:t>E.Road</a:t>
            </a:r>
            <a:r>
              <a:rPr lang="en-US" sz="40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Type </a:t>
            </a:r>
            <a:endParaRPr lang="en-US" sz="4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extBox 4">
            <a:extLst>
              <a:ext uri="{FF2B5EF4-FFF2-40B4-BE49-F238E27FC236}">
                <a16:creationId xmlns:a16="http://schemas.microsoft.com/office/drawing/2014/main" id="{6A111D29-5ADF-B24A-488D-ECBACDAA2E7F}"/>
              </a:ext>
            </a:extLst>
          </p:cNvPr>
          <p:cNvSpPr txBox="1"/>
          <p:nvPr/>
        </p:nvSpPr>
        <p:spPr>
          <a:xfrm>
            <a:off x="254644" y="1059612"/>
            <a:ext cx="7425158"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Check the distribution of Road Type</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6" name="Picture 5">
            <a:extLst>
              <a:ext uri="{FF2B5EF4-FFF2-40B4-BE49-F238E27FC236}">
                <a16:creationId xmlns:a16="http://schemas.microsoft.com/office/drawing/2014/main" id="{C82156CD-6D83-A9C1-2FC0-AA85D16AE2E9}"/>
              </a:ext>
            </a:extLst>
          </p:cNvPr>
          <p:cNvPicPr>
            <a:picLocks noChangeAspect="1"/>
          </p:cNvPicPr>
          <p:nvPr/>
        </p:nvPicPr>
        <p:blipFill>
          <a:blip r:embed="rId2"/>
          <a:stretch>
            <a:fillRect/>
          </a:stretch>
        </p:blipFill>
        <p:spPr>
          <a:xfrm>
            <a:off x="157966" y="1543032"/>
            <a:ext cx="6885121" cy="2875153"/>
          </a:xfrm>
          <a:prstGeom prst="rect">
            <a:avLst/>
          </a:prstGeom>
        </p:spPr>
      </p:pic>
      <p:sp>
        <p:nvSpPr>
          <p:cNvPr id="8" name="TextBox 7">
            <a:extLst>
              <a:ext uri="{FF2B5EF4-FFF2-40B4-BE49-F238E27FC236}">
                <a16:creationId xmlns:a16="http://schemas.microsoft.com/office/drawing/2014/main" id="{827E8AE3-D778-B089-4962-363F1CA844B4}"/>
              </a:ext>
            </a:extLst>
          </p:cNvPr>
          <p:cNvSpPr txBox="1"/>
          <p:nvPr/>
        </p:nvSpPr>
        <p:spPr>
          <a:xfrm>
            <a:off x="-112053" y="4779149"/>
            <a:ext cx="7425158" cy="1200329"/>
          </a:xfrm>
          <a:prstGeom prst="rect">
            <a:avLst/>
          </a:prstGeom>
          <a:noFill/>
        </p:spPr>
        <p:txBody>
          <a:bodyPr wrap="square">
            <a:spAutoFit/>
          </a:bodyPr>
          <a:lstStyle/>
          <a:p>
            <a:pPr marL="342900" marR="0" lvl="0" indent="-342900">
              <a:buFont typeface="Courier New" panose="02070309020205020404" pitchFamily="49" charset="0"/>
              <a:buChar char="o"/>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Most accidents happen on single carriageways (two-way roads without medians). </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buFont typeface="Courier New" panose="02070309020205020404" pitchFamily="49" charset="0"/>
              <a:buChar char="o"/>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Dual carriageways (roads with medians) have fewer accidents, possibly due to higher speed limits, but are also safer.</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10" name="TextBox 9">
            <a:extLst>
              <a:ext uri="{FF2B5EF4-FFF2-40B4-BE49-F238E27FC236}">
                <a16:creationId xmlns:a16="http://schemas.microsoft.com/office/drawing/2014/main" id="{AC22BECA-98C7-2E82-3D3D-02EB966DC985}"/>
              </a:ext>
            </a:extLst>
          </p:cNvPr>
          <p:cNvSpPr txBox="1"/>
          <p:nvPr/>
        </p:nvSpPr>
        <p:spPr>
          <a:xfrm>
            <a:off x="7915376" y="1059612"/>
            <a:ext cx="7425158"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How does Road Type affect casualties?</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11" name="Picture 10">
            <a:extLst>
              <a:ext uri="{FF2B5EF4-FFF2-40B4-BE49-F238E27FC236}">
                <a16:creationId xmlns:a16="http://schemas.microsoft.com/office/drawing/2014/main" id="{D9F57454-87F3-40B7-8C60-745B99051CC8}"/>
              </a:ext>
            </a:extLst>
          </p:cNvPr>
          <p:cNvPicPr>
            <a:picLocks noChangeAspect="1"/>
          </p:cNvPicPr>
          <p:nvPr/>
        </p:nvPicPr>
        <p:blipFill>
          <a:blip r:embed="rId3"/>
          <a:stretch>
            <a:fillRect/>
          </a:stretch>
        </p:blipFill>
        <p:spPr>
          <a:xfrm>
            <a:off x="7315200" y="1420575"/>
            <a:ext cx="7315200" cy="2997611"/>
          </a:xfrm>
          <a:prstGeom prst="rect">
            <a:avLst/>
          </a:prstGeom>
        </p:spPr>
      </p:pic>
    </p:spTree>
    <p:extLst>
      <p:ext uri="{BB962C8B-B14F-4D97-AF65-F5344CB8AC3E}">
        <p14:creationId xmlns:p14="http://schemas.microsoft.com/office/powerpoint/2010/main" val="166771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4E46A4C-D400-6A7F-950A-57AB80576C32}"/>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 name="TextBox 2">
            <a:extLst>
              <a:ext uri="{FF2B5EF4-FFF2-40B4-BE49-F238E27FC236}">
                <a16:creationId xmlns:a16="http://schemas.microsoft.com/office/drawing/2014/main" id="{3D45B37A-C4F2-7BFB-45DE-830FE059DA60}"/>
              </a:ext>
            </a:extLst>
          </p:cNvPr>
          <p:cNvSpPr txBox="1"/>
          <p:nvPr/>
        </p:nvSpPr>
        <p:spPr>
          <a:xfrm>
            <a:off x="150471" y="260960"/>
            <a:ext cx="7315200" cy="707886"/>
          </a:xfrm>
          <a:prstGeom prst="rect">
            <a:avLst/>
          </a:prstGeom>
          <a:noFill/>
        </p:spPr>
        <p:txBody>
          <a:bodyPr wrap="square">
            <a:spAutoFit/>
          </a:bodyPr>
          <a:lstStyle/>
          <a:p>
            <a:pPr marR="0" lvl="0"/>
            <a:r>
              <a:rPr lang="en-US" sz="4000" b="1" dirty="0" err="1">
                <a:solidFill>
                  <a:schemeClr val="bg1"/>
                </a:solidFill>
                <a:effectLst/>
                <a:latin typeface="Times New Roman" panose="02020603050405020304" pitchFamily="18" charset="0"/>
                <a:ea typeface="Calibri" panose="020F0502020204030204" pitchFamily="34" charset="0"/>
                <a:cs typeface="Arial" panose="020B0604020202020204" pitchFamily="34" charset="0"/>
              </a:rPr>
              <a:t>E.Road</a:t>
            </a:r>
            <a:r>
              <a:rPr lang="en-US" sz="40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Type </a:t>
            </a:r>
            <a:endParaRPr lang="en-US" sz="4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extBox 4">
            <a:extLst>
              <a:ext uri="{FF2B5EF4-FFF2-40B4-BE49-F238E27FC236}">
                <a16:creationId xmlns:a16="http://schemas.microsoft.com/office/drawing/2014/main" id="{33F83623-E7D7-9BD9-EE8D-014FB2E55D43}"/>
              </a:ext>
            </a:extLst>
          </p:cNvPr>
          <p:cNvSpPr txBox="1"/>
          <p:nvPr/>
        </p:nvSpPr>
        <p:spPr>
          <a:xfrm>
            <a:off x="-225706" y="1010850"/>
            <a:ext cx="7349924"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Serious + Fatal accident rates for each road type</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6" name="Picture 5" descr="A screen shot of a computer code&#10;&#10;AI-generated content may be incorrect.">
            <a:extLst>
              <a:ext uri="{FF2B5EF4-FFF2-40B4-BE49-F238E27FC236}">
                <a16:creationId xmlns:a16="http://schemas.microsoft.com/office/drawing/2014/main" id="{F41E7ED1-C5DD-BA0C-8161-82C40C01243E}"/>
              </a:ext>
            </a:extLst>
          </p:cNvPr>
          <p:cNvPicPr>
            <a:picLocks noChangeAspect="1"/>
          </p:cNvPicPr>
          <p:nvPr/>
        </p:nvPicPr>
        <p:blipFill>
          <a:blip r:embed="rId2"/>
          <a:stretch>
            <a:fillRect/>
          </a:stretch>
        </p:blipFill>
        <p:spPr>
          <a:xfrm>
            <a:off x="73151" y="1755436"/>
            <a:ext cx="7164729" cy="2921756"/>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8CA7CC87-959F-136C-30E8-DCBCC999C457}"/>
              </a:ext>
            </a:extLst>
          </p:cNvPr>
          <p:cNvPicPr>
            <a:picLocks noChangeAspect="1"/>
          </p:cNvPicPr>
          <p:nvPr/>
        </p:nvPicPr>
        <p:blipFill>
          <a:blip r:embed="rId3"/>
          <a:stretch>
            <a:fillRect/>
          </a:stretch>
        </p:blipFill>
        <p:spPr>
          <a:xfrm>
            <a:off x="36343" y="5206530"/>
            <a:ext cx="7315200" cy="3056151"/>
          </a:xfrm>
          <a:prstGeom prst="rect">
            <a:avLst/>
          </a:prstGeom>
        </p:spPr>
      </p:pic>
      <p:pic>
        <p:nvPicPr>
          <p:cNvPr id="8" name="Picture 7" descr="A graph of different colored bars&#10;&#10;AI-generated content may be incorrect.">
            <a:extLst>
              <a:ext uri="{FF2B5EF4-FFF2-40B4-BE49-F238E27FC236}">
                <a16:creationId xmlns:a16="http://schemas.microsoft.com/office/drawing/2014/main" id="{EF55CA61-143B-072D-32C0-FA861A797F47}"/>
              </a:ext>
            </a:extLst>
          </p:cNvPr>
          <p:cNvPicPr>
            <a:picLocks noChangeAspect="1"/>
          </p:cNvPicPr>
          <p:nvPr/>
        </p:nvPicPr>
        <p:blipFill>
          <a:blip r:embed="rId4"/>
          <a:stretch>
            <a:fillRect/>
          </a:stretch>
        </p:blipFill>
        <p:spPr>
          <a:xfrm>
            <a:off x="7237880" y="0"/>
            <a:ext cx="7128386" cy="5104869"/>
          </a:xfrm>
          <a:prstGeom prst="rect">
            <a:avLst/>
          </a:prstGeom>
        </p:spPr>
      </p:pic>
      <p:sp>
        <p:nvSpPr>
          <p:cNvPr id="9" name="TextBox 8">
            <a:extLst>
              <a:ext uri="{FF2B5EF4-FFF2-40B4-BE49-F238E27FC236}">
                <a16:creationId xmlns:a16="http://schemas.microsoft.com/office/drawing/2014/main" id="{FED28E69-91F6-B537-DF33-C177D27020CE}"/>
              </a:ext>
            </a:extLst>
          </p:cNvPr>
          <p:cNvSpPr txBox="1"/>
          <p:nvPr/>
        </p:nvSpPr>
        <p:spPr>
          <a:xfrm>
            <a:off x="156260" y="1355326"/>
            <a:ext cx="7349924" cy="400110"/>
          </a:xfrm>
          <a:prstGeom prst="rect">
            <a:avLst/>
          </a:prstGeom>
          <a:noFill/>
        </p:spPr>
        <p:txBody>
          <a:bodyPr wrap="square">
            <a:spAutoFit/>
          </a:bodyPr>
          <a:lstStyle/>
          <a:p>
            <a:pPr marR="0" lvl="0"/>
            <a:r>
              <a:rPr lang="en-US" sz="20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rPr>
              <a:t>CODE</a:t>
            </a:r>
          </a:p>
        </p:txBody>
      </p:sp>
      <p:sp>
        <p:nvSpPr>
          <p:cNvPr id="11" name="TextBox 10">
            <a:extLst>
              <a:ext uri="{FF2B5EF4-FFF2-40B4-BE49-F238E27FC236}">
                <a16:creationId xmlns:a16="http://schemas.microsoft.com/office/drawing/2014/main" id="{C00E04AF-019C-2723-ABBC-E6AAF2DBE509}"/>
              </a:ext>
            </a:extLst>
          </p:cNvPr>
          <p:cNvSpPr txBox="1"/>
          <p:nvPr/>
        </p:nvSpPr>
        <p:spPr>
          <a:xfrm>
            <a:off x="104174" y="4773143"/>
            <a:ext cx="7454096" cy="369332"/>
          </a:xfrm>
          <a:prstGeom prst="rect">
            <a:avLst/>
          </a:prstGeom>
          <a:noFill/>
        </p:spPr>
        <p:txBody>
          <a:bodyPr wrap="square">
            <a:spAutoFit/>
          </a:bodyPr>
          <a:lstStyle/>
          <a:p>
            <a:r>
              <a:rPr lang="en-US" dirty="0">
                <a:solidFill>
                  <a:schemeClr val="bg1"/>
                </a:solidFill>
              </a:rPr>
              <a:t>RESULT</a:t>
            </a:r>
          </a:p>
        </p:txBody>
      </p:sp>
      <p:sp>
        <p:nvSpPr>
          <p:cNvPr id="14" name="Rectangle 1">
            <a:extLst>
              <a:ext uri="{FF2B5EF4-FFF2-40B4-BE49-F238E27FC236}">
                <a16:creationId xmlns:a16="http://schemas.microsoft.com/office/drawing/2014/main" id="{07092E2F-B937-DE87-D0AB-86A040DC77E0}"/>
              </a:ext>
            </a:extLst>
          </p:cNvPr>
          <p:cNvSpPr>
            <a:spLocks noChangeArrowheads="1"/>
          </p:cNvSpPr>
          <p:nvPr/>
        </p:nvSpPr>
        <p:spPr bwMode="auto">
          <a:xfrm>
            <a:off x="7639291" y="5535873"/>
            <a:ext cx="6528122"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Single carriageways</a:t>
            </a:r>
            <a:r>
              <a:rPr kumimoji="0" lang="en-US" altLang="en-US" sz="1800" b="0" i="0" u="none" strike="noStrike" cap="none" normalizeH="0" baseline="0" dirty="0">
                <a:ln>
                  <a:noFill/>
                </a:ln>
                <a:solidFill>
                  <a:schemeClr val="bg1"/>
                </a:solidFill>
                <a:effectLst/>
                <a:latin typeface="Arial" panose="020B0604020202020204" pitchFamily="34" charset="0"/>
              </a:rPr>
              <a:t> are the most dangerous but have fewer fatalities.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Dual carriageways</a:t>
            </a:r>
            <a:r>
              <a:rPr kumimoji="0" lang="en-US" altLang="en-US" sz="1800" b="0" i="0" u="none" strike="noStrike" cap="none" normalizeH="0" baseline="0" dirty="0">
                <a:ln>
                  <a:noFill/>
                </a:ln>
                <a:solidFill>
                  <a:schemeClr val="bg1"/>
                </a:solidFill>
                <a:effectLst/>
                <a:latin typeface="Arial" panose="020B0604020202020204" pitchFamily="34" charset="0"/>
              </a:rPr>
              <a:t> are riskier, with a higher fatality rate.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Roundabouts &amp; one-way streets</a:t>
            </a:r>
            <a:r>
              <a:rPr kumimoji="0" lang="en-US" altLang="en-US" sz="1800" b="0" i="0" u="none" strike="noStrike" cap="none" normalizeH="0" baseline="0" dirty="0">
                <a:ln>
                  <a:noFill/>
                </a:ln>
                <a:solidFill>
                  <a:schemeClr val="bg1"/>
                </a:solidFill>
                <a:effectLst/>
                <a:latin typeface="Arial" panose="020B0604020202020204" pitchFamily="34" charset="0"/>
              </a:rPr>
              <a:t> are relatively safer.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Motorway &amp; slip road accidents</a:t>
            </a:r>
            <a:r>
              <a:rPr kumimoji="0" lang="en-US" altLang="en-US" sz="1800" b="0" i="0" u="none" strike="noStrike" cap="none" normalizeH="0" baseline="0" dirty="0">
                <a:ln>
                  <a:noFill/>
                </a:ln>
                <a:solidFill>
                  <a:schemeClr val="bg1"/>
                </a:solidFill>
                <a:effectLst/>
                <a:latin typeface="Arial" panose="020B0604020202020204" pitchFamily="34" charset="0"/>
              </a:rPr>
              <a:t> are rare but severe due to high speeds.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Safety measures</a:t>
            </a:r>
            <a:r>
              <a:rPr kumimoji="0" lang="en-US" altLang="en-US" sz="1800" b="0" i="0" u="none" strike="noStrike" cap="none" normalizeH="0" baseline="0" dirty="0">
                <a:ln>
                  <a:noFill/>
                </a:ln>
                <a:solidFill>
                  <a:schemeClr val="bg1"/>
                </a:solidFill>
                <a:effectLst/>
                <a:latin typeface="Arial" panose="020B0604020202020204" pitchFamily="34" charset="0"/>
              </a:rPr>
              <a:t>: Speed control on dual carriageways, warnings on single carriageways, and better roundabout design </a:t>
            </a:r>
          </a:p>
        </p:txBody>
      </p:sp>
    </p:spTree>
    <p:extLst>
      <p:ext uri="{BB962C8B-B14F-4D97-AF65-F5344CB8AC3E}">
        <p14:creationId xmlns:p14="http://schemas.microsoft.com/office/powerpoint/2010/main" val="34940689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2" name="Shape 5">
            <a:extLst>
              <a:ext uri="{FF2B5EF4-FFF2-40B4-BE49-F238E27FC236}">
                <a16:creationId xmlns:a16="http://schemas.microsoft.com/office/drawing/2014/main" id="{A951132A-EEC3-AF74-E3B6-34BAA6B37A29}"/>
              </a:ext>
            </a:extLst>
          </p:cNvPr>
          <p:cNvSpPr/>
          <p:nvPr/>
        </p:nvSpPr>
        <p:spPr>
          <a:xfrm>
            <a:off x="7555908" y="914763"/>
            <a:ext cx="7040880" cy="4795199"/>
          </a:xfrm>
          <a:prstGeom prst="roundRect">
            <a:avLst>
              <a:gd name="adj" fmla="val 11038"/>
            </a:avLst>
          </a:prstGeom>
          <a:solidFill>
            <a:srgbClr val="46464A"/>
          </a:solidFill>
          <a:ln/>
        </p:spPr>
        <p:txBody>
          <a:bodyPr/>
          <a:lstStyle/>
          <a:p>
            <a:pPr marL="0" marR="0"/>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30" name="Shape 5">
            <a:extLst>
              <a:ext uri="{FF2B5EF4-FFF2-40B4-BE49-F238E27FC236}">
                <a16:creationId xmlns:a16="http://schemas.microsoft.com/office/drawing/2014/main" id="{ABBC9B35-FA4F-9BA0-E5F9-C66B2797E04A}"/>
              </a:ext>
            </a:extLst>
          </p:cNvPr>
          <p:cNvSpPr/>
          <p:nvPr/>
        </p:nvSpPr>
        <p:spPr>
          <a:xfrm>
            <a:off x="0" y="856419"/>
            <a:ext cx="7244080" cy="5029200"/>
          </a:xfrm>
          <a:prstGeom prst="roundRect">
            <a:avLst>
              <a:gd name="adj" fmla="val 11038"/>
            </a:avLst>
          </a:prstGeom>
          <a:solidFill>
            <a:srgbClr val="46464A"/>
          </a:solidFill>
          <a:ln/>
        </p:spPr>
        <p:txBody>
          <a:bodyPr/>
          <a:lstStyle/>
          <a:p>
            <a:pPr marL="0" marR="0"/>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20" name="Text 18"/>
          <p:cNvSpPr/>
          <p:nvPr/>
        </p:nvSpPr>
        <p:spPr>
          <a:xfrm>
            <a:off x="11674912" y="1897261"/>
            <a:ext cx="2194560" cy="274201"/>
          </a:xfrm>
          <a:prstGeom prst="rect">
            <a:avLst/>
          </a:prstGeom>
          <a:noFill/>
          <a:ln/>
        </p:spPr>
        <p:txBody>
          <a:bodyPr wrap="none" lIns="0" tIns="0" rIns="0" bIns="0" rtlCol="0" anchor="t"/>
          <a:lstStyle/>
          <a:p>
            <a:pPr marL="0" indent="0" algn="ctr">
              <a:lnSpc>
                <a:spcPts val="2150"/>
              </a:lnSpc>
              <a:buNone/>
            </a:pPr>
            <a:endParaRPr lang="en-US" sz="1700" dirty="0"/>
          </a:p>
        </p:txBody>
      </p:sp>
      <p:sp>
        <p:nvSpPr>
          <p:cNvPr id="21" name="Text 19"/>
          <p:cNvSpPr/>
          <p:nvPr/>
        </p:nvSpPr>
        <p:spPr>
          <a:xfrm>
            <a:off x="11654790" y="2270165"/>
            <a:ext cx="2234922" cy="263247"/>
          </a:xfrm>
          <a:prstGeom prst="rect">
            <a:avLst/>
          </a:prstGeom>
          <a:noFill/>
          <a:ln/>
        </p:spPr>
        <p:txBody>
          <a:bodyPr wrap="none" lIns="0" tIns="0" rIns="0" bIns="0" rtlCol="0" anchor="t"/>
          <a:lstStyle/>
          <a:p>
            <a:pPr marL="0" indent="0" algn="ctr">
              <a:lnSpc>
                <a:spcPts val="2050"/>
              </a:lnSpc>
              <a:buNone/>
            </a:pPr>
            <a:endParaRPr lang="en-US" sz="1250" dirty="0"/>
          </a:p>
        </p:txBody>
      </p:sp>
      <p:sp>
        <p:nvSpPr>
          <p:cNvPr id="27" name="TextBox 26">
            <a:extLst>
              <a:ext uri="{FF2B5EF4-FFF2-40B4-BE49-F238E27FC236}">
                <a16:creationId xmlns:a16="http://schemas.microsoft.com/office/drawing/2014/main" id="{39A5F7E8-0ADD-C5C2-4911-2CD6CDE28175}"/>
              </a:ext>
            </a:extLst>
          </p:cNvPr>
          <p:cNvSpPr txBox="1"/>
          <p:nvPr/>
        </p:nvSpPr>
        <p:spPr>
          <a:xfrm>
            <a:off x="3657600" y="265579"/>
            <a:ext cx="7315200" cy="824841"/>
          </a:xfrm>
          <a:prstGeom prst="rect">
            <a:avLst/>
          </a:prstGeom>
          <a:noFill/>
        </p:spPr>
        <p:txBody>
          <a:bodyPr wrap="square">
            <a:spAutoFit/>
          </a:bodyPr>
          <a:lstStyle/>
          <a:p>
            <a:pPr marL="0" indent="0">
              <a:lnSpc>
                <a:spcPts val="4800"/>
              </a:lnSpc>
              <a:buNone/>
            </a:pPr>
            <a:r>
              <a:rPr lang="en-US" sz="8000" dirty="0">
                <a:solidFill>
                  <a:srgbClr val="FFFF00"/>
                </a:solidFill>
              </a:rPr>
              <a:t>VISUALIZATION</a:t>
            </a:r>
          </a:p>
        </p:txBody>
      </p:sp>
      <p:pic>
        <p:nvPicPr>
          <p:cNvPr id="29" name="Picture 28">
            <a:extLst>
              <a:ext uri="{FF2B5EF4-FFF2-40B4-BE49-F238E27FC236}">
                <a16:creationId xmlns:a16="http://schemas.microsoft.com/office/drawing/2014/main" id="{42B567AA-980E-4C98-27A6-4BB422935153}"/>
              </a:ext>
            </a:extLst>
          </p:cNvPr>
          <p:cNvPicPr>
            <a:picLocks noChangeAspect="1"/>
          </p:cNvPicPr>
          <p:nvPr/>
        </p:nvPicPr>
        <p:blipFill>
          <a:blip r:embed="rId3"/>
          <a:stretch>
            <a:fillRect/>
          </a:stretch>
        </p:blipFill>
        <p:spPr>
          <a:xfrm>
            <a:off x="7669234" y="1396580"/>
            <a:ext cx="6927554" cy="3887867"/>
          </a:xfrm>
          <a:prstGeom prst="rect">
            <a:avLst/>
          </a:prstGeom>
        </p:spPr>
      </p:pic>
      <p:pic>
        <p:nvPicPr>
          <p:cNvPr id="31" name="Picture 30">
            <a:extLst>
              <a:ext uri="{FF2B5EF4-FFF2-40B4-BE49-F238E27FC236}">
                <a16:creationId xmlns:a16="http://schemas.microsoft.com/office/drawing/2014/main" id="{620E9FEE-7B43-1B08-1F90-48D1454074B1}"/>
              </a:ext>
            </a:extLst>
          </p:cNvPr>
          <p:cNvPicPr>
            <a:picLocks noChangeAspect="1"/>
          </p:cNvPicPr>
          <p:nvPr/>
        </p:nvPicPr>
        <p:blipFill>
          <a:blip r:embed="rId4"/>
          <a:stretch>
            <a:fillRect/>
          </a:stretch>
        </p:blipFill>
        <p:spPr>
          <a:xfrm>
            <a:off x="337840" y="1396579"/>
            <a:ext cx="6536078" cy="3831566"/>
          </a:xfrm>
          <a:prstGeom prst="rect">
            <a:avLst/>
          </a:prstGeom>
        </p:spPr>
      </p:pic>
      <p:sp>
        <p:nvSpPr>
          <p:cNvPr id="34" name="TextBox 33">
            <a:extLst>
              <a:ext uri="{FF2B5EF4-FFF2-40B4-BE49-F238E27FC236}">
                <a16:creationId xmlns:a16="http://schemas.microsoft.com/office/drawing/2014/main" id="{97181C4A-70CB-6463-37DB-BBFBF72EC587}"/>
              </a:ext>
            </a:extLst>
          </p:cNvPr>
          <p:cNvSpPr txBox="1"/>
          <p:nvPr/>
        </p:nvSpPr>
        <p:spPr>
          <a:xfrm>
            <a:off x="3657600" y="1465223"/>
            <a:ext cx="7315200" cy="369332"/>
          </a:xfrm>
          <a:prstGeom prst="rect">
            <a:avLst/>
          </a:prstGeom>
          <a:noFill/>
        </p:spPr>
        <p:txBody>
          <a:bodyPr wrap="square">
            <a:spAutoFit/>
          </a:bodyPr>
          <a:lstStyle/>
          <a:p>
            <a:pPr marL="228600" marR="0"/>
            <a:r>
              <a:rPr lang="en-US" sz="18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FA6A7B1C-8BA9-952A-9150-D01041FF6500}"/>
              </a:ext>
            </a:extLst>
          </p:cNvPr>
          <p:cNvSpPr txBox="1"/>
          <p:nvPr/>
        </p:nvSpPr>
        <p:spPr>
          <a:xfrm>
            <a:off x="337840" y="6385999"/>
            <a:ext cx="13898880" cy="1477328"/>
          </a:xfrm>
          <a:prstGeom prst="rect">
            <a:avLst/>
          </a:prstGeom>
          <a:noFill/>
        </p:spPr>
        <p:txBody>
          <a:bodyPr wrap="square">
            <a:spAutoFit/>
          </a:bodyPr>
          <a:lstStyle/>
          <a:p>
            <a:pPr>
              <a:buNone/>
            </a:pPr>
            <a:r>
              <a:rPr lang="en-US" sz="1500" b="1" dirty="0">
                <a:solidFill>
                  <a:schemeClr val="bg1"/>
                </a:solidFill>
              </a:rPr>
              <a:t>Conclusion</a:t>
            </a:r>
            <a:br>
              <a:rPr lang="en-US" sz="1500" dirty="0">
                <a:solidFill>
                  <a:schemeClr val="bg1"/>
                </a:solidFill>
              </a:rPr>
            </a:br>
            <a:r>
              <a:rPr lang="en-US" sz="1500" dirty="0">
                <a:solidFill>
                  <a:schemeClr val="bg1"/>
                </a:solidFill>
              </a:rPr>
              <a:t>This study analyzed factors affecting road accident severity in the UK (2019-2022):</a:t>
            </a:r>
          </a:p>
          <a:p>
            <a:pPr>
              <a:buFont typeface="Arial" panose="020B0604020202020204" pitchFamily="34" charset="0"/>
              <a:buChar char="•"/>
            </a:pPr>
            <a:r>
              <a:rPr lang="en-US" sz="1500" b="1" dirty="0">
                <a:solidFill>
                  <a:schemeClr val="bg1"/>
                </a:solidFill>
              </a:rPr>
              <a:t>Lighting Conditions</a:t>
            </a:r>
            <a:r>
              <a:rPr lang="en-US" sz="1500" dirty="0">
                <a:solidFill>
                  <a:schemeClr val="bg1"/>
                </a:solidFill>
              </a:rPr>
              <a:t>: Accidents at night without street lighting tend to be more severe.</a:t>
            </a:r>
          </a:p>
          <a:p>
            <a:pPr>
              <a:buFont typeface="Arial" panose="020B0604020202020204" pitchFamily="34" charset="0"/>
              <a:buChar char="•"/>
            </a:pPr>
            <a:r>
              <a:rPr lang="en-US" sz="1500" b="1" dirty="0">
                <a:solidFill>
                  <a:schemeClr val="bg1"/>
                </a:solidFill>
              </a:rPr>
              <a:t>Road Type</a:t>
            </a:r>
            <a:r>
              <a:rPr lang="en-US" sz="1500" dirty="0">
                <a:solidFill>
                  <a:schemeClr val="bg1"/>
                </a:solidFill>
              </a:rPr>
              <a:t>: Single-lane roads and rural areas have more serious accidents due to high-speed driving.</a:t>
            </a:r>
          </a:p>
          <a:p>
            <a:pPr>
              <a:buFont typeface="Arial" panose="020B0604020202020204" pitchFamily="34" charset="0"/>
              <a:buChar char="•"/>
            </a:pPr>
            <a:r>
              <a:rPr lang="en-US" sz="1500" b="1" dirty="0">
                <a:solidFill>
                  <a:schemeClr val="bg1"/>
                </a:solidFill>
              </a:rPr>
              <a:t>Weather Conditions</a:t>
            </a:r>
            <a:r>
              <a:rPr lang="en-US" sz="1500" dirty="0">
                <a:solidFill>
                  <a:schemeClr val="bg1"/>
                </a:solidFill>
              </a:rPr>
              <a:t>: Rain increases accidents, while fog and snow have less impact due to reduced traffic.</a:t>
            </a:r>
          </a:p>
          <a:p>
            <a:pPr>
              <a:buFont typeface="Arial" panose="020B0604020202020204" pitchFamily="34" charset="0"/>
              <a:buChar char="•"/>
            </a:pPr>
            <a:r>
              <a:rPr lang="en-US" sz="1500" b="1" dirty="0">
                <a:solidFill>
                  <a:schemeClr val="bg1"/>
                </a:solidFill>
              </a:rPr>
              <a:t>Vehicle Type</a:t>
            </a:r>
            <a:r>
              <a:rPr lang="en-US" sz="1500" dirty="0">
                <a:solidFill>
                  <a:schemeClr val="bg1"/>
                </a:solidFill>
              </a:rPr>
              <a:t>: Motorcycles and bicycles have higher casualty rates than cars and heavy vehicles.</a:t>
            </a:r>
          </a:p>
        </p:txBody>
      </p:sp>
      <p:sp>
        <p:nvSpPr>
          <p:cNvPr id="40" name="Rectangle 39">
            <a:extLst>
              <a:ext uri="{FF2B5EF4-FFF2-40B4-BE49-F238E27FC236}">
                <a16:creationId xmlns:a16="http://schemas.microsoft.com/office/drawing/2014/main" id="{15A49AD8-264C-6A66-4EA6-D91887A4CB0F}"/>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918567"/>
            <a:ext cx="9871234" cy="685800"/>
          </a:xfrm>
          <a:prstGeom prst="rect">
            <a:avLst/>
          </a:prstGeom>
          <a:noFill/>
          <a:ln/>
        </p:spPr>
        <p:txBody>
          <a:bodyPr wrap="none" lIns="0" tIns="0" rIns="0" bIns="0" rtlCol="0" anchor="t"/>
          <a:lstStyle/>
          <a:p>
            <a:pPr marL="0" indent="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Problems Definition </a:t>
            </a:r>
            <a:endParaRPr lang="en-US" sz="4300" dirty="0"/>
          </a:p>
        </p:txBody>
      </p:sp>
      <p:sp>
        <p:nvSpPr>
          <p:cNvPr id="3" name="Text 1"/>
          <p:cNvSpPr/>
          <p:nvPr/>
        </p:nvSpPr>
        <p:spPr>
          <a:xfrm>
            <a:off x="864037" y="2098119"/>
            <a:ext cx="12902327" cy="1580198"/>
          </a:xfrm>
          <a:prstGeom prst="rect">
            <a:avLst/>
          </a:prstGeom>
          <a:noFill/>
          <a:ln/>
        </p:spPr>
        <p:txBody>
          <a:bodyPr wrap="square" lIns="0" tIns="0" rIns="0" bIns="0" rtlCol="0" anchor="t"/>
          <a:lstStyle/>
          <a:p>
            <a:pPr marL="0" indent="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The primary objective of this study is to analyze the key factors influencing the severity of road accidents. By examining various attributes such as weather conditions, lighting, road type, and vehicle type, the study aims to identify patterns and correlations that contribute to accident severity. The findings will help develop recommendations for improving traffic safety and reducing the number of severe accidents.</a:t>
            </a:r>
            <a:endParaRPr lang="en-US" sz="1900" dirty="0"/>
          </a:p>
        </p:txBody>
      </p:sp>
      <p:sp>
        <p:nvSpPr>
          <p:cNvPr id="4" name="Shape 2"/>
          <p:cNvSpPr/>
          <p:nvPr/>
        </p:nvSpPr>
        <p:spPr>
          <a:xfrm>
            <a:off x="864037" y="3955971"/>
            <a:ext cx="6327815" cy="3354943"/>
          </a:xfrm>
          <a:prstGeom prst="roundRect">
            <a:avLst>
              <a:gd name="adj" fmla="val 11038"/>
            </a:avLst>
          </a:prstGeom>
          <a:solidFill>
            <a:srgbClr val="46464A"/>
          </a:solidFill>
          <a:ln/>
        </p:spPr>
        <p:txBody>
          <a:bodyPr/>
          <a:lstStyle/>
          <a:p>
            <a:endParaRPr lang="en-US"/>
          </a:p>
        </p:txBody>
      </p:sp>
      <p:sp>
        <p:nvSpPr>
          <p:cNvPr id="5" name="Text 3"/>
          <p:cNvSpPr/>
          <p:nvPr/>
        </p:nvSpPr>
        <p:spPr>
          <a:xfrm>
            <a:off x="1110853" y="4114800"/>
            <a:ext cx="2743200" cy="301347"/>
          </a:xfrm>
          <a:prstGeom prst="rect">
            <a:avLst/>
          </a:prstGeom>
          <a:noFill/>
          <a:ln/>
        </p:spPr>
        <p:txBody>
          <a:bodyPr wrap="none" lIns="0" tIns="0" rIns="0" bIns="0" rtlCol="0" anchor="t"/>
          <a:lstStyle/>
          <a:p>
            <a:pPr marL="0" indent="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Approach</a:t>
            </a:r>
            <a:endParaRPr lang="en-US" sz="2150" dirty="0"/>
          </a:p>
        </p:txBody>
      </p:sp>
      <p:sp>
        <p:nvSpPr>
          <p:cNvPr id="6" name="Text 4"/>
          <p:cNvSpPr/>
          <p:nvPr/>
        </p:nvSpPr>
        <p:spPr>
          <a:xfrm>
            <a:off x="1110853" y="4475408"/>
            <a:ext cx="5834182" cy="2736761"/>
          </a:xfrm>
          <a:prstGeom prst="rect">
            <a:avLst/>
          </a:prstGeom>
          <a:noFill/>
          <a:ln/>
        </p:spPr>
        <p:txBody>
          <a:bodyPr wrap="square" lIns="0" tIns="0" rIns="0" bIns="0" rtlCol="0" anchor="t"/>
          <a:lstStyle/>
          <a:p>
            <a:pPr marL="342900" indent="-342900">
              <a:lnSpc>
                <a:spcPts val="3100"/>
              </a:lnSpc>
              <a:buFontTx/>
              <a:buChar char="-"/>
            </a:pPr>
            <a:r>
              <a:rPr lang="en-US" dirty="0">
                <a:solidFill>
                  <a:srgbClr val="D7D4CC"/>
                </a:solidFill>
                <a:latin typeface="Raleway Medium" pitchFamily="34" charset="0"/>
                <a:ea typeface="Raleway Medium" pitchFamily="34" charset="-122"/>
                <a:cs typeface="Raleway Medium" pitchFamily="34" charset="-120"/>
              </a:rPr>
              <a:t>Data Collection: severity,, weather, road, location…</a:t>
            </a:r>
          </a:p>
          <a:p>
            <a:pPr marL="342900" indent="-342900">
              <a:lnSpc>
                <a:spcPts val="3100"/>
              </a:lnSpc>
              <a:buFontTx/>
              <a:buChar char="-"/>
            </a:pPr>
            <a:r>
              <a:rPr lang="en-US" dirty="0">
                <a:solidFill>
                  <a:srgbClr val="D7D4CC"/>
                </a:solidFill>
                <a:latin typeface="Raleway Medium" pitchFamily="34" charset="0"/>
                <a:ea typeface="Raleway Medium" pitchFamily="34" charset="-122"/>
                <a:cs typeface="Raleway Medium" pitchFamily="34" charset="-120"/>
              </a:rPr>
              <a:t>Preprocessing: Python, MySQL</a:t>
            </a:r>
          </a:p>
          <a:p>
            <a:pPr marL="342900" indent="-342900">
              <a:lnSpc>
                <a:spcPts val="3100"/>
              </a:lnSpc>
              <a:buFontTx/>
              <a:buChar char="-"/>
            </a:pPr>
            <a:r>
              <a:rPr lang="en-US" dirty="0">
                <a:solidFill>
                  <a:srgbClr val="D7D4CC"/>
                </a:solidFill>
                <a:latin typeface="Raleway Medium" pitchFamily="34" charset="0"/>
                <a:ea typeface="Raleway Medium" pitchFamily="34" charset="-122"/>
                <a:cs typeface="Raleway Medium" pitchFamily="34" charset="-120"/>
              </a:rPr>
              <a:t>SQL Analysis : Extract insight using SQL Query</a:t>
            </a:r>
          </a:p>
          <a:p>
            <a:pPr marL="342900" indent="-342900">
              <a:lnSpc>
                <a:spcPts val="3100"/>
              </a:lnSpc>
              <a:buFontTx/>
              <a:buChar char="-"/>
            </a:pPr>
            <a:r>
              <a:rPr lang="en-US" dirty="0">
                <a:solidFill>
                  <a:srgbClr val="D7D4CC"/>
                </a:solidFill>
                <a:latin typeface="Raleway Medium" pitchFamily="34" charset="0"/>
                <a:ea typeface="Raleway Medium" pitchFamily="34" charset="-122"/>
                <a:cs typeface="Raleway Medium" pitchFamily="34" charset="-120"/>
              </a:rPr>
              <a:t>EDA: Python </a:t>
            </a:r>
          </a:p>
          <a:p>
            <a:pPr marL="342900" indent="-342900">
              <a:lnSpc>
                <a:spcPts val="3100"/>
              </a:lnSpc>
              <a:buFontTx/>
              <a:buChar char="-"/>
            </a:pPr>
            <a:r>
              <a:rPr lang="en-US" dirty="0">
                <a:solidFill>
                  <a:srgbClr val="D7D4CC"/>
                </a:solidFill>
                <a:latin typeface="Raleway Medium" pitchFamily="34" charset="0"/>
                <a:ea typeface="Raleway Medium" pitchFamily="34" charset="-122"/>
                <a:cs typeface="Raleway Medium" pitchFamily="34" charset="-120"/>
              </a:rPr>
              <a:t>Visualization: Power Pi</a:t>
            </a:r>
          </a:p>
          <a:p>
            <a:pPr marL="342900" indent="-342900">
              <a:lnSpc>
                <a:spcPts val="3100"/>
              </a:lnSpc>
              <a:buFontTx/>
              <a:buChar char="-"/>
            </a:pPr>
            <a:r>
              <a:rPr lang="en-US" dirty="0">
                <a:solidFill>
                  <a:srgbClr val="D7D4CC"/>
                </a:solidFill>
                <a:latin typeface="Raleway Medium" pitchFamily="34" charset="0"/>
                <a:ea typeface="Raleway Medium" pitchFamily="34" charset="-122"/>
                <a:cs typeface="Raleway Medium" pitchFamily="34" charset="-120"/>
              </a:rPr>
              <a:t>Regression Analysis: Python, </a:t>
            </a:r>
            <a:r>
              <a:rPr lang="en-US" dirty="0" err="1">
                <a:solidFill>
                  <a:srgbClr val="D7D4CC"/>
                </a:solidFill>
                <a:latin typeface="Raleway Medium" pitchFamily="34" charset="0"/>
                <a:ea typeface="Raleway Medium" pitchFamily="34" charset="-122"/>
                <a:cs typeface="Raleway Medium" pitchFamily="34" charset="-120"/>
              </a:rPr>
              <a:t>Scikit_learn</a:t>
            </a:r>
            <a:endParaRPr lang="en-US" dirty="0">
              <a:solidFill>
                <a:srgbClr val="D7D4CC"/>
              </a:solidFill>
              <a:latin typeface="Raleway Medium" pitchFamily="34" charset="0"/>
              <a:ea typeface="Raleway Medium" pitchFamily="34" charset="-122"/>
              <a:cs typeface="Raleway Medium" pitchFamily="34" charset="-120"/>
            </a:endParaRPr>
          </a:p>
          <a:p>
            <a:pPr marL="342900" indent="-342900">
              <a:lnSpc>
                <a:spcPts val="3100"/>
              </a:lnSpc>
              <a:buFontTx/>
              <a:buChar char="-"/>
            </a:pPr>
            <a:endParaRPr lang="en-US" sz="1900" dirty="0">
              <a:solidFill>
                <a:srgbClr val="D7D4CC"/>
              </a:solidFill>
              <a:latin typeface="Raleway Medium" pitchFamily="34" charset="0"/>
              <a:ea typeface="Raleway Medium" pitchFamily="34" charset="-122"/>
              <a:cs typeface="Raleway Medium" pitchFamily="34" charset="-120"/>
            </a:endParaRPr>
          </a:p>
          <a:p>
            <a:pPr marL="0" indent="0">
              <a:lnSpc>
                <a:spcPts val="3100"/>
              </a:lnSpc>
              <a:buNone/>
            </a:pPr>
            <a:endParaRPr lang="en-US" sz="1900" dirty="0">
              <a:solidFill>
                <a:srgbClr val="D7D4CC"/>
              </a:solidFill>
              <a:latin typeface="Raleway Medium" pitchFamily="34" charset="0"/>
              <a:ea typeface="Raleway Medium" pitchFamily="34" charset="-122"/>
              <a:cs typeface="Raleway Medium" pitchFamily="34" charset="-120"/>
            </a:endParaRPr>
          </a:p>
          <a:p>
            <a:pPr marL="0" indent="0">
              <a:lnSpc>
                <a:spcPts val="3100"/>
              </a:lnSpc>
              <a:buNone/>
            </a:pPr>
            <a:endParaRPr lang="en-US" sz="1900" dirty="0"/>
          </a:p>
        </p:txBody>
      </p:sp>
      <p:sp>
        <p:nvSpPr>
          <p:cNvPr id="7" name="Shape 5"/>
          <p:cNvSpPr/>
          <p:nvPr/>
        </p:nvSpPr>
        <p:spPr>
          <a:xfrm>
            <a:off x="7438668" y="3955971"/>
            <a:ext cx="6327815" cy="3354943"/>
          </a:xfrm>
          <a:prstGeom prst="roundRect">
            <a:avLst>
              <a:gd name="adj" fmla="val 11038"/>
            </a:avLst>
          </a:prstGeom>
          <a:solidFill>
            <a:srgbClr val="46464A"/>
          </a:solidFill>
          <a:ln/>
        </p:spPr>
        <p:txBody>
          <a:bodyPr/>
          <a:lstStyle/>
          <a:p>
            <a:endParaRPr lang="en-US"/>
          </a:p>
        </p:txBody>
      </p:sp>
      <p:sp>
        <p:nvSpPr>
          <p:cNvPr id="8" name="Text 6"/>
          <p:cNvSpPr/>
          <p:nvPr/>
        </p:nvSpPr>
        <p:spPr>
          <a:xfrm>
            <a:off x="7685484" y="4114800"/>
            <a:ext cx="5159216" cy="301347"/>
          </a:xfrm>
          <a:prstGeom prst="rect">
            <a:avLst/>
          </a:prstGeom>
          <a:noFill/>
          <a:ln/>
        </p:spPr>
        <p:txBody>
          <a:bodyPr wrap="none" lIns="0" tIns="0" rIns="0" bIns="0" rtlCol="0" anchor="t"/>
          <a:lstStyle/>
          <a:p>
            <a:pPr marL="0" indent="0">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Scope</a:t>
            </a:r>
            <a:endParaRPr lang="en-US" sz="2150" dirty="0"/>
          </a:p>
        </p:txBody>
      </p:sp>
      <p:sp>
        <p:nvSpPr>
          <p:cNvPr id="9" name="Text 7"/>
          <p:cNvSpPr/>
          <p:nvPr/>
        </p:nvSpPr>
        <p:spPr>
          <a:xfrm>
            <a:off x="7685484" y="4520485"/>
            <a:ext cx="5834182" cy="2543612"/>
          </a:xfrm>
          <a:prstGeom prst="rect">
            <a:avLst/>
          </a:prstGeom>
          <a:noFill/>
          <a:ln/>
        </p:spPr>
        <p:txBody>
          <a:bodyPr wrap="square" lIns="0" tIns="0" rIns="0" bIns="0" rtlCol="0" anchor="t"/>
          <a:lstStyle/>
          <a:p>
            <a:pPr marL="342900" indent="-342900">
              <a:lnSpc>
                <a:spcPts val="3100"/>
              </a:lnSpc>
              <a:buFontTx/>
              <a:buChar char="-"/>
            </a:pPr>
            <a:r>
              <a:rPr lang="en-US" sz="1900" dirty="0">
                <a:solidFill>
                  <a:srgbClr val="D7D4CC"/>
                </a:solidFill>
                <a:latin typeface="Raleway Medium" pitchFamily="34" charset="0"/>
              </a:rPr>
              <a:t>Dataset: Traffic Accident(2019- 2014)</a:t>
            </a:r>
          </a:p>
          <a:p>
            <a:pPr marL="342900" indent="-342900">
              <a:buFontTx/>
              <a:buChar char="-"/>
            </a:pPr>
            <a:r>
              <a:rPr lang="en-US" sz="2000" dirty="0">
                <a:solidFill>
                  <a:schemeClr val="bg1">
                    <a:lumMod val="85000"/>
                  </a:schemeClr>
                </a:solidFill>
              </a:rPr>
              <a:t>Variables: </a:t>
            </a:r>
          </a:p>
          <a:p>
            <a:r>
              <a:rPr lang="en-US" sz="2000" dirty="0">
                <a:solidFill>
                  <a:schemeClr val="bg1">
                    <a:lumMod val="85000"/>
                  </a:schemeClr>
                </a:solidFill>
              </a:rPr>
              <a:t>       + Dependent: Accident Severity (Slight, Serious, Fatal).</a:t>
            </a:r>
          </a:p>
          <a:p>
            <a:r>
              <a:rPr lang="en-US" sz="2000" dirty="0">
                <a:solidFill>
                  <a:schemeClr val="bg1">
                    <a:lumMod val="85000"/>
                  </a:schemeClr>
                </a:solidFill>
              </a:rPr>
              <a:t>       + Independent: Weather, road, lighting conditions, road type, vehicle type.</a:t>
            </a:r>
          </a:p>
          <a:p>
            <a:endParaRPr lang="en-US" sz="2000" dirty="0">
              <a:solidFill>
                <a:schemeClr val="bg1">
                  <a:lumMod val="85000"/>
                </a:schemeClr>
              </a:solidFill>
            </a:endParaRPr>
          </a:p>
          <a:p>
            <a:pPr marL="342900" indent="-342900">
              <a:lnSpc>
                <a:spcPts val="3100"/>
              </a:lnSpc>
              <a:buFontTx/>
              <a:buChar char="-"/>
            </a:pPr>
            <a:endParaRPr lang="en-US" sz="1900" dirty="0"/>
          </a:p>
        </p:txBody>
      </p:sp>
      <p:sp>
        <p:nvSpPr>
          <p:cNvPr id="10" name="Rectangle 9">
            <a:extLst>
              <a:ext uri="{FF2B5EF4-FFF2-40B4-BE49-F238E27FC236}">
                <a16:creationId xmlns:a16="http://schemas.microsoft.com/office/drawing/2014/main" id="{4AC95F9C-9363-30DB-B33F-B61BF5B31BA4}"/>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74383" y="709136"/>
            <a:ext cx="9697998" cy="614601"/>
          </a:xfrm>
          <a:prstGeom prst="rect">
            <a:avLst/>
          </a:prstGeom>
          <a:noFill/>
          <a:ln/>
        </p:spPr>
        <p:txBody>
          <a:bodyPr wrap="none" lIns="0" tIns="0" rIns="0" bIns="0" rtlCol="0" anchor="t"/>
          <a:lstStyle/>
          <a:p>
            <a:pPr marL="0" indent="0">
              <a:lnSpc>
                <a:spcPts val="4800"/>
              </a:lnSpc>
              <a:buNone/>
            </a:pPr>
            <a:r>
              <a:rPr lang="en-US" sz="3850" b="1" dirty="0">
                <a:solidFill>
                  <a:srgbClr val="FFE14D"/>
                </a:solidFill>
                <a:latin typeface="Comfortaa Bold" pitchFamily="34" charset="0"/>
                <a:ea typeface="Comfortaa Bold" pitchFamily="34" charset="-122"/>
                <a:cs typeface="Comfortaa Bold" pitchFamily="34" charset="-120"/>
              </a:rPr>
              <a:t>Data Understanding </a:t>
            </a:r>
            <a:endParaRPr lang="en-US" sz="3850" dirty="0"/>
          </a:p>
        </p:txBody>
      </p:sp>
      <p:sp>
        <p:nvSpPr>
          <p:cNvPr id="3" name="Text 1"/>
          <p:cNvSpPr/>
          <p:nvPr/>
        </p:nvSpPr>
        <p:spPr>
          <a:xfrm>
            <a:off x="774383" y="1766292"/>
            <a:ext cx="13081635" cy="1062276"/>
          </a:xfrm>
          <a:prstGeom prst="rect">
            <a:avLst/>
          </a:prstGeom>
          <a:noFill/>
          <a:ln/>
        </p:spPr>
        <p:txBody>
          <a:bodyPr wrap="square" lIns="0" tIns="0" rIns="0" bIns="0" rtlCol="0" anchor="t"/>
          <a:lstStyle/>
          <a:p>
            <a:pPr marL="0" indent="0">
              <a:lnSpc>
                <a:spcPts val="2750"/>
              </a:lnSpc>
              <a:buNone/>
            </a:pPr>
            <a:endParaRPr lang="en-US" sz="1700" dirty="0"/>
          </a:p>
        </p:txBody>
      </p:sp>
      <p:sp>
        <p:nvSpPr>
          <p:cNvPr id="4" name="Text 2"/>
          <p:cNvSpPr/>
          <p:nvPr/>
        </p:nvSpPr>
        <p:spPr>
          <a:xfrm>
            <a:off x="774383" y="3298627"/>
            <a:ext cx="3918228" cy="307300"/>
          </a:xfrm>
          <a:prstGeom prst="rect">
            <a:avLst/>
          </a:prstGeom>
          <a:noFill/>
          <a:ln/>
        </p:spPr>
        <p:txBody>
          <a:bodyPr wrap="none" lIns="0" tIns="0" rIns="0" bIns="0" rtlCol="0" anchor="t"/>
          <a:lstStyle/>
          <a:p>
            <a:pPr marL="0" indent="0">
              <a:lnSpc>
                <a:spcPts val="2400"/>
              </a:lnSpc>
              <a:buNone/>
            </a:pPr>
            <a:r>
              <a:rPr lang="en-US" sz="1900" b="1" dirty="0">
                <a:solidFill>
                  <a:srgbClr val="FFE14D"/>
                </a:solidFill>
                <a:latin typeface="Comfortaa Bold" pitchFamily="34" charset="0"/>
                <a:ea typeface="Comfortaa Bold" pitchFamily="34" charset="-122"/>
              </a:rPr>
              <a:t>Source </a:t>
            </a:r>
            <a:endParaRPr lang="en-US" sz="1900" dirty="0"/>
          </a:p>
        </p:txBody>
      </p:sp>
      <p:sp>
        <p:nvSpPr>
          <p:cNvPr id="5" name="Text 3"/>
          <p:cNvSpPr/>
          <p:nvPr/>
        </p:nvSpPr>
        <p:spPr>
          <a:xfrm>
            <a:off x="774383" y="3827145"/>
            <a:ext cx="4000143" cy="2832735"/>
          </a:xfrm>
          <a:prstGeom prst="rect">
            <a:avLst/>
          </a:prstGeom>
          <a:noFill/>
          <a:ln/>
        </p:spPr>
        <p:txBody>
          <a:bodyPr wrap="square" lIns="0" tIns="0" rIns="0" bIns="0" rtlCol="0" anchor="t"/>
          <a:lstStyle/>
          <a:p>
            <a:pPr marL="285750" marR="0" indent="-285750">
              <a:buFontTx/>
              <a:buChar char="-"/>
            </a:pPr>
            <a:r>
              <a:rPr lang="en-US" sz="1800" dirty="0">
                <a:solidFill>
                  <a:schemeClr val="bg1">
                    <a:lumMod val="85000"/>
                  </a:schemeClr>
                </a:solidFill>
                <a:effectLst/>
                <a:latin typeface="Calibri" panose="020F0502020204030204" pitchFamily="34" charset="0"/>
                <a:ea typeface="Calibri" panose="020F0502020204030204" pitchFamily="34" charset="0"/>
                <a:cs typeface="Arial" panose="020B0604020202020204" pitchFamily="34" charset="0"/>
              </a:rPr>
              <a:t>The dataset was collected from </a:t>
            </a:r>
            <a:r>
              <a:rPr lang="en-US" sz="1800" b="1" dirty="0">
                <a:solidFill>
                  <a:schemeClr val="bg1">
                    <a:lumMod val="85000"/>
                  </a:schemeClr>
                </a:solidFill>
                <a:effectLst/>
                <a:latin typeface="Calibri" panose="020F0502020204030204" pitchFamily="34" charset="0"/>
                <a:ea typeface="Calibri" panose="020F0502020204030204" pitchFamily="34" charset="0"/>
                <a:cs typeface="Arial" panose="020B0604020202020204" pitchFamily="34" charset="0"/>
              </a:rPr>
              <a:t>Kaggle</a:t>
            </a:r>
            <a:r>
              <a:rPr lang="en-US" sz="1800" dirty="0">
                <a:solidFill>
                  <a:schemeClr val="bg1">
                    <a:lumMod val="85000"/>
                  </a:schemeClr>
                </a:solidFill>
                <a:effectLst/>
                <a:latin typeface="Calibri" panose="020F0502020204030204" pitchFamily="34" charset="0"/>
                <a:ea typeface="Calibri" panose="020F0502020204030204" pitchFamily="34" charset="0"/>
                <a:cs typeface="Arial" panose="020B0604020202020204" pitchFamily="34" charset="0"/>
              </a:rPr>
              <a:t>, specifically from the project </a:t>
            </a:r>
            <a:r>
              <a:rPr lang="en-US" sz="1800" b="1" dirty="0">
                <a:solidFill>
                  <a:schemeClr val="bg1">
                    <a:lumMod val="85000"/>
                  </a:schemeClr>
                </a:solidFill>
                <a:effectLst/>
                <a:latin typeface="Calibri" panose="020F0502020204030204" pitchFamily="34" charset="0"/>
                <a:ea typeface="Calibri" panose="020F0502020204030204" pitchFamily="34" charset="0"/>
                <a:cs typeface="Arial" panose="020B0604020202020204" pitchFamily="34" charset="0"/>
              </a:rPr>
              <a:t>Accident Casualties Prediction</a:t>
            </a:r>
            <a:r>
              <a:rPr lang="en-US" sz="1800" dirty="0">
                <a:solidFill>
                  <a:schemeClr val="bg1">
                    <a:lumMod val="85000"/>
                  </a:schemeClr>
                </a:solidFill>
                <a:effectLst/>
                <a:latin typeface="Calibri" panose="020F0502020204030204" pitchFamily="34" charset="0"/>
                <a:ea typeface="Calibri" panose="020F0502020204030204" pitchFamily="34" charset="0"/>
                <a:cs typeface="Arial" panose="020B0604020202020204" pitchFamily="34" charset="0"/>
              </a:rPr>
              <a:t> by </a:t>
            </a:r>
            <a:r>
              <a:rPr lang="en-US" sz="1800" b="1" dirty="0">
                <a:solidFill>
                  <a:schemeClr val="bg1">
                    <a:lumMod val="85000"/>
                  </a:schemeClr>
                </a:solidFill>
                <a:effectLst/>
                <a:latin typeface="Calibri" panose="020F0502020204030204" pitchFamily="34" charset="0"/>
                <a:ea typeface="Calibri" panose="020F0502020204030204" pitchFamily="34" charset="0"/>
                <a:cs typeface="Arial" panose="020B0604020202020204" pitchFamily="34" charset="0"/>
              </a:rPr>
              <a:t>Kerem </a:t>
            </a:r>
            <a:r>
              <a:rPr lang="en-US" sz="1800" b="1" dirty="0" err="1">
                <a:solidFill>
                  <a:schemeClr val="bg1">
                    <a:lumMod val="85000"/>
                  </a:schemeClr>
                </a:solidFill>
                <a:effectLst/>
                <a:latin typeface="Calibri" panose="020F0502020204030204" pitchFamily="34" charset="0"/>
                <a:ea typeface="Calibri" panose="020F0502020204030204" pitchFamily="34" charset="0"/>
                <a:cs typeface="Arial" panose="020B0604020202020204" pitchFamily="34" charset="0"/>
              </a:rPr>
              <a:t>Ozakca</a:t>
            </a:r>
            <a:r>
              <a:rPr lang="en-US"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a:t>
            </a:r>
            <a:r>
              <a:rPr lang="en-US" dirty="0">
                <a:solidFill>
                  <a:schemeClr val="bg1">
                    <a:lumMod val="85000"/>
                  </a:schemeClr>
                </a:solidFill>
                <a:latin typeface="Calibri" panose="020F0502020204030204" pitchFamily="34" charset="0"/>
                <a:ea typeface="Calibri" panose="020F0502020204030204" pitchFamily="34" charset="0"/>
                <a:cs typeface="Arial" panose="020B0604020202020204" pitchFamily="34" charset="0"/>
              </a:rPr>
              <a:t>(from 2019 – 20220) </a:t>
            </a:r>
          </a:p>
          <a:p>
            <a:pPr marL="285750" marR="0" indent="-285750">
              <a:buFontTx/>
              <a:buChar char="-"/>
            </a:pPr>
            <a:r>
              <a:rPr lang="en-US" sz="1800" kern="0" dirty="0">
                <a:solidFill>
                  <a:schemeClr val="bg1">
                    <a:lumMod val="85000"/>
                  </a:schemeClr>
                </a:solidFill>
                <a:effectLst/>
                <a:latin typeface="Times New Roman" panose="02020603050405020304" pitchFamily="18" charset="0"/>
                <a:ea typeface="Times New Roman" panose="02020603050405020304" pitchFamily="18" charset="0"/>
              </a:rPr>
              <a:t>The dataset consists of </a:t>
            </a:r>
            <a:r>
              <a:rPr lang="en-US" sz="1800" b="1" kern="0" dirty="0">
                <a:solidFill>
                  <a:schemeClr val="bg1">
                    <a:lumMod val="85000"/>
                  </a:schemeClr>
                </a:solidFill>
                <a:effectLst/>
                <a:latin typeface="Times New Roman" panose="02020603050405020304" pitchFamily="18" charset="0"/>
                <a:ea typeface="Times New Roman" panose="02020603050405020304" pitchFamily="18" charset="0"/>
              </a:rPr>
              <a:t>660,679 rows</a:t>
            </a:r>
            <a:r>
              <a:rPr lang="en-US" sz="1800" kern="0" dirty="0">
                <a:solidFill>
                  <a:schemeClr val="bg1">
                    <a:lumMod val="85000"/>
                  </a:schemeClr>
                </a:solidFill>
                <a:effectLst/>
                <a:latin typeface="Times New Roman" panose="02020603050405020304" pitchFamily="18" charset="0"/>
                <a:ea typeface="Times New Roman" panose="02020603050405020304" pitchFamily="18" charset="0"/>
              </a:rPr>
              <a:t> and </a:t>
            </a:r>
            <a:r>
              <a:rPr lang="en-US" sz="1800" b="1" kern="0" dirty="0">
                <a:solidFill>
                  <a:schemeClr val="bg1">
                    <a:lumMod val="85000"/>
                  </a:schemeClr>
                </a:solidFill>
                <a:effectLst/>
                <a:latin typeface="Times New Roman" panose="02020603050405020304" pitchFamily="18" charset="0"/>
                <a:ea typeface="Times New Roman" panose="02020603050405020304" pitchFamily="18" charset="0"/>
              </a:rPr>
              <a:t>14 attributes</a:t>
            </a:r>
            <a:endParaRPr lang="en-US" sz="1800" dirty="0">
              <a:solidFill>
                <a:schemeClr val="bg1">
                  <a:lumMod val="85000"/>
                </a:schemeClr>
              </a:solidFill>
              <a:effectLst/>
              <a:latin typeface="Calibri" panose="020F0502020204030204" pitchFamily="34" charset="0"/>
              <a:ea typeface="Calibri" panose="020F0502020204030204" pitchFamily="34" charset="0"/>
              <a:cs typeface="Arial" panose="020B0604020202020204" pitchFamily="34" charset="0"/>
            </a:endParaRPr>
          </a:p>
          <a:p>
            <a:pPr marL="0" indent="0">
              <a:lnSpc>
                <a:spcPts val="2750"/>
              </a:lnSpc>
              <a:buNone/>
            </a:pPr>
            <a:endParaRPr lang="en-US" sz="1700" dirty="0"/>
          </a:p>
        </p:txBody>
      </p:sp>
      <p:sp>
        <p:nvSpPr>
          <p:cNvPr id="6" name="Text 4"/>
          <p:cNvSpPr/>
          <p:nvPr/>
        </p:nvSpPr>
        <p:spPr>
          <a:xfrm>
            <a:off x="5134676" y="3298627"/>
            <a:ext cx="3918228" cy="614601"/>
          </a:xfrm>
          <a:prstGeom prst="rect">
            <a:avLst/>
          </a:prstGeom>
          <a:noFill/>
          <a:ln/>
        </p:spPr>
        <p:txBody>
          <a:bodyPr wrap="square" lIns="0" tIns="0" rIns="0" bIns="0" rtlCol="0" anchor="t"/>
          <a:lstStyle/>
          <a:p>
            <a:pPr marL="0" indent="0">
              <a:lnSpc>
                <a:spcPts val="2400"/>
              </a:lnSpc>
              <a:buNone/>
            </a:pPr>
            <a:r>
              <a:rPr lang="en-US" sz="1900" b="1" dirty="0">
                <a:solidFill>
                  <a:srgbClr val="FFE14D"/>
                </a:solidFill>
                <a:latin typeface="Comfortaa Bold" pitchFamily="34" charset="0"/>
                <a:ea typeface="Comfortaa Bold" pitchFamily="34" charset="-122"/>
                <a:cs typeface="Comfortaa Bold" pitchFamily="34" charset="-120"/>
              </a:rPr>
              <a:t>Data Types</a:t>
            </a:r>
            <a:endParaRPr lang="en-US" sz="1900" dirty="0"/>
          </a:p>
        </p:txBody>
      </p:sp>
      <p:sp>
        <p:nvSpPr>
          <p:cNvPr id="7" name="Text 5"/>
          <p:cNvSpPr/>
          <p:nvPr/>
        </p:nvSpPr>
        <p:spPr>
          <a:xfrm>
            <a:off x="5321975" y="4134445"/>
            <a:ext cx="4000143" cy="3186827"/>
          </a:xfrm>
          <a:prstGeom prst="rect">
            <a:avLst/>
          </a:prstGeom>
          <a:noFill/>
          <a:ln/>
        </p:spPr>
        <p:txBody>
          <a:bodyPr wrap="square" lIns="0" tIns="0" rIns="0" bIns="0" rtlCol="0" anchor="t"/>
          <a:lstStyle/>
          <a:p>
            <a:pPr marL="0" indent="0">
              <a:lnSpc>
                <a:spcPts val="2750"/>
              </a:lnSpc>
              <a:buNone/>
            </a:pPr>
            <a:endParaRPr lang="en-US" sz="1700" dirty="0"/>
          </a:p>
        </p:txBody>
      </p:sp>
      <p:sp>
        <p:nvSpPr>
          <p:cNvPr id="8" name="Text 6"/>
          <p:cNvSpPr/>
          <p:nvPr/>
        </p:nvSpPr>
        <p:spPr>
          <a:xfrm>
            <a:off x="9869567" y="3298627"/>
            <a:ext cx="3197185" cy="307300"/>
          </a:xfrm>
          <a:prstGeom prst="rect">
            <a:avLst/>
          </a:prstGeom>
          <a:noFill/>
          <a:ln/>
        </p:spPr>
        <p:txBody>
          <a:bodyPr wrap="none" lIns="0" tIns="0" rIns="0" bIns="0" rtlCol="0" anchor="t"/>
          <a:lstStyle/>
          <a:p>
            <a:pPr marL="0" indent="0">
              <a:lnSpc>
                <a:spcPts val="2400"/>
              </a:lnSpc>
              <a:buNone/>
            </a:pPr>
            <a:r>
              <a:rPr lang="en-US" sz="1900" b="1" dirty="0">
                <a:solidFill>
                  <a:srgbClr val="FFE14D"/>
                </a:solidFill>
                <a:latin typeface="Comfortaa Bold" pitchFamily="34" charset="0"/>
                <a:ea typeface="Comfortaa Bold" pitchFamily="34" charset="-122"/>
                <a:cs typeface="Comfortaa Bold" pitchFamily="34" charset="-120"/>
              </a:rPr>
              <a:t>Missing </a:t>
            </a:r>
            <a:r>
              <a:rPr lang="en-US" sz="1900" b="1" dirty="0" err="1">
                <a:solidFill>
                  <a:srgbClr val="FFE14D"/>
                </a:solidFill>
                <a:latin typeface="Comfortaa Bold" pitchFamily="34" charset="0"/>
                <a:ea typeface="Comfortaa Bold" pitchFamily="34" charset="-122"/>
                <a:cs typeface="Comfortaa Bold" pitchFamily="34" charset="-120"/>
              </a:rPr>
              <a:t>vaule</a:t>
            </a:r>
            <a:r>
              <a:rPr lang="en-US" sz="1900" b="1" dirty="0">
                <a:solidFill>
                  <a:srgbClr val="FFE14D"/>
                </a:solidFill>
                <a:latin typeface="Comfortaa Bold" pitchFamily="34" charset="0"/>
                <a:ea typeface="Comfortaa Bold" pitchFamily="34" charset="-122"/>
                <a:cs typeface="Comfortaa Bold" pitchFamily="34" charset="-120"/>
              </a:rPr>
              <a:t> </a:t>
            </a:r>
            <a:endParaRPr lang="en-US" sz="1900" dirty="0"/>
          </a:p>
        </p:txBody>
      </p:sp>
      <p:sp>
        <p:nvSpPr>
          <p:cNvPr id="9" name="Text 7"/>
          <p:cNvSpPr/>
          <p:nvPr/>
        </p:nvSpPr>
        <p:spPr>
          <a:xfrm>
            <a:off x="9869567" y="3827145"/>
            <a:ext cx="4000143" cy="3186827"/>
          </a:xfrm>
          <a:prstGeom prst="rect">
            <a:avLst/>
          </a:prstGeom>
          <a:noFill/>
          <a:ln/>
        </p:spPr>
        <p:txBody>
          <a:bodyPr wrap="square" lIns="0" tIns="0" rIns="0" bIns="0" rtlCol="0" anchor="t"/>
          <a:lstStyle/>
          <a:p>
            <a:pPr marL="0" indent="0">
              <a:lnSpc>
                <a:spcPts val="2750"/>
              </a:lnSpc>
              <a:buNone/>
            </a:pPr>
            <a:endParaRPr lang="en-US" sz="1700" dirty="0"/>
          </a:p>
        </p:txBody>
      </p:sp>
      <p:pic>
        <p:nvPicPr>
          <p:cNvPr id="10" name="Picture 9">
            <a:extLst>
              <a:ext uri="{FF2B5EF4-FFF2-40B4-BE49-F238E27FC236}">
                <a16:creationId xmlns:a16="http://schemas.microsoft.com/office/drawing/2014/main" id="{D0756E9E-1D21-94FE-BC94-55824AFDD8CD}"/>
              </a:ext>
            </a:extLst>
          </p:cNvPr>
          <p:cNvPicPr>
            <a:picLocks noChangeAspect="1"/>
          </p:cNvPicPr>
          <p:nvPr/>
        </p:nvPicPr>
        <p:blipFill>
          <a:blip r:embed="rId3"/>
          <a:stretch>
            <a:fillRect/>
          </a:stretch>
        </p:blipFill>
        <p:spPr>
          <a:xfrm>
            <a:off x="5134675" y="3753723"/>
            <a:ext cx="4187443" cy="2906157"/>
          </a:xfrm>
          <a:prstGeom prst="rect">
            <a:avLst/>
          </a:prstGeom>
        </p:spPr>
      </p:pic>
      <p:pic>
        <p:nvPicPr>
          <p:cNvPr id="13" name="Picture 12">
            <a:extLst>
              <a:ext uri="{FF2B5EF4-FFF2-40B4-BE49-F238E27FC236}">
                <a16:creationId xmlns:a16="http://schemas.microsoft.com/office/drawing/2014/main" id="{34356F2A-6C58-DB0C-DBD3-EF2C99334473}"/>
              </a:ext>
            </a:extLst>
          </p:cNvPr>
          <p:cNvPicPr>
            <a:picLocks noChangeAspect="1"/>
          </p:cNvPicPr>
          <p:nvPr/>
        </p:nvPicPr>
        <p:blipFill>
          <a:blip r:embed="rId4"/>
          <a:stretch>
            <a:fillRect/>
          </a:stretch>
        </p:blipFill>
        <p:spPr>
          <a:xfrm>
            <a:off x="9869567" y="3712253"/>
            <a:ext cx="3588525" cy="2963096"/>
          </a:xfrm>
          <a:prstGeom prst="rect">
            <a:avLst/>
          </a:prstGeom>
        </p:spPr>
      </p:pic>
      <p:sp>
        <p:nvSpPr>
          <p:cNvPr id="11" name="Rectangle 10">
            <a:extLst>
              <a:ext uri="{FF2B5EF4-FFF2-40B4-BE49-F238E27FC236}">
                <a16:creationId xmlns:a16="http://schemas.microsoft.com/office/drawing/2014/main" id="{D72E2C2C-3F37-C10D-2E77-AD9B337F1EA1}"/>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644509" y="42505"/>
            <a:ext cx="11089243" cy="563999"/>
          </a:xfrm>
          <a:prstGeom prst="rect">
            <a:avLst/>
          </a:prstGeom>
          <a:noFill/>
          <a:ln/>
        </p:spPr>
        <p:txBody>
          <a:bodyPr wrap="none" lIns="0" tIns="0" rIns="0" bIns="0" rtlCol="0" anchor="t"/>
          <a:lstStyle/>
          <a:p>
            <a:pPr marL="0" indent="0">
              <a:lnSpc>
                <a:spcPts val="4800"/>
              </a:lnSpc>
              <a:buNone/>
            </a:pPr>
            <a:r>
              <a:rPr lang="en-US" sz="3600" b="1" dirty="0">
                <a:solidFill>
                  <a:srgbClr val="FFE14D"/>
                </a:solidFill>
                <a:latin typeface="Comfortaa Bold" pitchFamily="34" charset="0"/>
                <a:ea typeface="Comfortaa Bold" pitchFamily="34" charset="-122"/>
                <a:cs typeface="Comfortaa Bold" pitchFamily="34" charset="-120"/>
              </a:rPr>
              <a:t>Data Understanding </a:t>
            </a:r>
            <a:endParaRPr lang="en-US" sz="3600" dirty="0"/>
          </a:p>
        </p:txBody>
      </p:sp>
      <p:sp>
        <p:nvSpPr>
          <p:cNvPr id="3" name="Text 1"/>
          <p:cNvSpPr/>
          <p:nvPr/>
        </p:nvSpPr>
        <p:spPr>
          <a:xfrm>
            <a:off x="978612" y="1360177"/>
            <a:ext cx="3556516" cy="285353"/>
          </a:xfrm>
          <a:prstGeom prst="rect">
            <a:avLst/>
          </a:prstGeom>
          <a:noFill/>
          <a:ln/>
        </p:spPr>
        <p:txBody>
          <a:bodyPr wrap="square" lIns="0" tIns="0" rIns="0" bIns="0" rtlCol="0" anchor="t"/>
          <a:lstStyle/>
          <a:p>
            <a:pPr marL="0" indent="0">
              <a:lnSpc>
                <a:spcPts val="2550"/>
              </a:lnSpc>
              <a:buNone/>
            </a:pPr>
            <a:r>
              <a:rPr lang="en-US" sz="1600" dirty="0">
                <a:solidFill>
                  <a:schemeClr val="bg1"/>
                </a:solidFill>
              </a:rPr>
              <a:t>Input</a:t>
            </a:r>
            <a:r>
              <a:rPr lang="en-US" sz="1600" b="0" i="0" dirty="0">
                <a:solidFill>
                  <a:schemeClr val="bg1"/>
                </a:solidFill>
                <a:effectLst/>
              </a:rPr>
              <a:t> </a:t>
            </a:r>
            <a:endParaRPr lang="en-US" sz="1550" dirty="0">
              <a:solidFill>
                <a:schemeClr val="bg1"/>
              </a:solidFill>
            </a:endParaRPr>
          </a:p>
        </p:txBody>
      </p:sp>
      <p:sp>
        <p:nvSpPr>
          <p:cNvPr id="4" name="Shape 2"/>
          <p:cNvSpPr/>
          <p:nvPr/>
        </p:nvSpPr>
        <p:spPr>
          <a:xfrm>
            <a:off x="87528" y="1729651"/>
            <a:ext cx="7562207" cy="5046548"/>
          </a:xfrm>
          <a:prstGeom prst="roundRect">
            <a:avLst>
              <a:gd name="adj" fmla="val 7488"/>
            </a:avLst>
          </a:prstGeom>
          <a:solidFill>
            <a:srgbClr val="46464A"/>
          </a:solidFill>
          <a:ln/>
        </p:spPr>
        <p:txBody>
          <a:bodyPr/>
          <a:lstStyle/>
          <a:p>
            <a:endParaRPr lang="en-US"/>
          </a:p>
        </p:txBody>
      </p:sp>
      <p:sp>
        <p:nvSpPr>
          <p:cNvPr id="10" name="Shape 8"/>
          <p:cNvSpPr/>
          <p:nvPr/>
        </p:nvSpPr>
        <p:spPr>
          <a:xfrm>
            <a:off x="8039797" y="1890691"/>
            <a:ext cx="6503075" cy="4067651"/>
          </a:xfrm>
          <a:prstGeom prst="roundRect">
            <a:avLst>
              <a:gd name="adj" fmla="val 7488"/>
            </a:avLst>
          </a:prstGeom>
          <a:solidFill>
            <a:srgbClr val="46464A"/>
          </a:solidFill>
          <a:ln/>
        </p:spPr>
        <p:txBody>
          <a:bodyPr/>
          <a:lstStyle/>
          <a:p>
            <a:endParaRPr lang="en-US"/>
          </a:p>
        </p:txBody>
      </p:sp>
      <p:sp>
        <p:nvSpPr>
          <p:cNvPr id="17" name="Rectangle 1">
            <a:extLst>
              <a:ext uri="{FF2B5EF4-FFF2-40B4-BE49-F238E27FC236}">
                <a16:creationId xmlns:a16="http://schemas.microsoft.com/office/drawing/2014/main" id="{048C26A5-52A4-35B8-82D3-1543394FB00F}"/>
              </a:ext>
            </a:extLst>
          </p:cNvPr>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8" name="Picture 17" descr="A computer screen shot of a black screen&#10;&#10;AI-generated content may be incorrect.">
            <a:extLst>
              <a:ext uri="{FF2B5EF4-FFF2-40B4-BE49-F238E27FC236}">
                <a16:creationId xmlns:a16="http://schemas.microsoft.com/office/drawing/2014/main" id="{F2BD26DC-DC78-E336-C42F-81D442BA298E}"/>
              </a:ext>
            </a:extLst>
          </p:cNvPr>
          <p:cNvPicPr>
            <a:picLocks noChangeAspect="1"/>
          </p:cNvPicPr>
          <p:nvPr/>
        </p:nvPicPr>
        <p:blipFill>
          <a:blip r:embed="rId3"/>
          <a:stretch>
            <a:fillRect/>
          </a:stretch>
        </p:blipFill>
        <p:spPr>
          <a:xfrm>
            <a:off x="301979" y="2007283"/>
            <a:ext cx="7171420" cy="4413182"/>
          </a:xfrm>
          <a:prstGeom prst="rect">
            <a:avLst/>
          </a:prstGeom>
        </p:spPr>
      </p:pic>
      <p:pic>
        <p:nvPicPr>
          <p:cNvPr id="19" name="Picture 18" descr="A computer screen shot of a black screen&#10;&#10;AI-generated content may be incorrect.">
            <a:extLst>
              <a:ext uri="{FF2B5EF4-FFF2-40B4-BE49-F238E27FC236}">
                <a16:creationId xmlns:a16="http://schemas.microsoft.com/office/drawing/2014/main" id="{3B72DBFF-F036-CA91-D860-88277A14006C}"/>
              </a:ext>
            </a:extLst>
          </p:cNvPr>
          <p:cNvPicPr>
            <a:picLocks noChangeAspect="1"/>
          </p:cNvPicPr>
          <p:nvPr/>
        </p:nvPicPr>
        <p:blipFill>
          <a:blip r:embed="rId4"/>
          <a:stretch>
            <a:fillRect/>
          </a:stretch>
        </p:blipFill>
        <p:spPr>
          <a:xfrm>
            <a:off x="9022694" y="2071551"/>
            <a:ext cx="4537279" cy="3705930"/>
          </a:xfrm>
          <a:prstGeom prst="rect">
            <a:avLst/>
          </a:prstGeom>
        </p:spPr>
      </p:pic>
      <p:sp>
        <p:nvSpPr>
          <p:cNvPr id="21" name="Text 1">
            <a:extLst>
              <a:ext uri="{FF2B5EF4-FFF2-40B4-BE49-F238E27FC236}">
                <a16:creationId xmlns:a16="http://schemas.microsoft.com/office/drawing/2014/main" id="{0A619C4F-4758-E221-F747-4411B2BB9142}"/>
              </a:ext>
            </a:extLst>
          </p:cNvPr>
          <p:cNvSpPr/>
          <p:nvPr/>
        </p:nvSpPr>
        <p:spPr>
          <a:xfrm>
            <a:off x="781967" y="983339"/>
            <a:ext cx="7034678" cy="254681"/>
          </a:xfrm>
          <a:prstGeom prst="rect">
            <a:avLst/>
          </a:prstGeom>
          <a:noFill/>
          <a:ln/>
        </p:spPr>
        <p:txBody>
          <a:bodyPr wrap="square" lIns="0" tIns="0" rIns="0" bIns="0" rtlCol="0" anchor="t"/>
          <a:lstStyle/>
          <a:p>
            <a:pPr marL="0" indent="0">
              <a:lnSpc>
                <a:spcPts val="2550"/>
              </a:lnSpc>
              <a:buNone/>
            </a:pPr>
            <a:r>
              <a:rPr lang="en-US" sz="4000" b="0" i="0" dirty="0">
                <a:solidFill>
                  <a:schemeClr val="bg1"/>
                </a:solidFill>
                <a:effectLst/>
              </a:rPr>
              <a:t>Handling missing categorical data </a:t>
            </a:r>
            <a:endParaRPr lang="en-US" sz="4000" dirty="0">
              <a:solidFill>
                <a:schemeClr val="bg1"/>
              </a:solidFill>
            </a:endParaRPr>
          </a:p>
        </p:txBody>
      </p:sp>
      <p:sp>
        <p:nvSpPr>
          <p:cNvPr id="22" name="Text 1">
            <a:extLst>
              <a:ext uri="{FF2B5EF4-FFF2-40B4-BE49-F238E27FC236}">
                <a16:creationId xmlns:a16="http://schemas.microsoft.com/office/drawing/2014/main" id="{A848FFE3-E66F-6564-48B5-C0E66E6D3F22}"/>
              </a:ext>
            </a:extLst>
          </p:cNvPr>
          <p:cNvSpPr/>
          <p:nvPr/>
        </p:nvSpPr>
        <p:spPr>
          <a:xfrm>
            <a:off x="9215734" y="1444298"/>
            <a:ext cx="3556516" cy="285353"/>
          </a:xfrm>
          <a:prstGeom prst="rect">
            <a:avLst/>
          </a:prstGeom>
          <a:noFill/>
          <a:ln/>
        </p:spPr>
        <p:txBody>
          <a:bodyPr wrap="square" lIns="0" tIns="0" rIns="0" bIns="0" rtlCol="0" anchor="t"/>
          <a:lstStyle/>
          <a:p>
            <a:pPr marL="0" indent="0">
              <a:lnSpc>
                <a:spcPts val="2550"/>
              </a:lnSpc>
              <a:buNone/>
            </a:pPr>
            <a:r>
              <a:rPr lang="en-US" sz="1600" b="0" i="0" dirty="0">
                <a:solidFill>
                  <a:schemeClr val="bg1"/>
                </a:solidFill>
                <a:effectLst/>
              </a:rPr>
              <a:t>Output </a:t>
            </a:r>
            <a:endParaRPr lang="en-US" sz="1550" dirty="0">
              <a:solidFill>
                <a:schemeClr val="bg1"/>
              </a:solidFill>
            </a:endParaRPr>
          </a:p>
        </p:txBody>
      </p:sp>
      <p:sp>
        <p:nvSpPr>
          <p:cNvPr id="5" name="Rectangle 4">
            <a:extLst>
              <a:ext uri="{FF2B5EF4-FFF2-40B4-BE49-F238E27FC236}">
                <a16:creationId xmlns:a16="http://schemas.microsoft.com/office/drawing/2014/main" id="{F7DC0045-2219-8E1E-91F0-F69C876EBF21}"/>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19" name="Shape 5">
            <a:extLst>
              <a:ext uri="{FF2B5EF4-FFF2-40B4-BE49-F238E27FC236}">
                <a16:creationId xmlns:a16="http://schemas.microsoft.com/office/drawing/2014/main" id="{F164188A-4E51-4561-44EE-76B5DE53495C}"/>
              </a:ext>
            </a:extLst>
          </p:cNvPr>
          <p:cNvSpPr/>
          <p:nvPr/>
        </p:nvSpPr>
        <p:spPr>
          <a:xfrm>
            <a:off x="8219769" y="1877961"/>
            <a:ext cx="6236482" cy="5563569"/>
          </a:xfrm>
          <a:prstGeom prst="roundRect">
            <a:avLst>
              <a:gd name="adj" fmla="val 11038"/>
            </a:avLst>
          </a:prstGeom>
          <a:solidFill>
            <a:srgbClr val="46464A"/>
          </a:solidFill>
          <a:ln/>
        </p:spPr>
        <p:txBody>
          <a:bodyPr/>
          <a:lstStyle/>
          <a:p>
            <a:endParaRPr lang="en-US"/>
          </a:p>
        </p:txBody>
      </p:sp>
      <p:sp>
        <p:nvSpPr>
          <p:cNvPr id="2" name="Text 0"/>
          <p:cNvSpPr/>
          <p:nvPr/>
        </p:nvSpPr>
        <p:spPr>
          <a:xfrm>
            <a:off x="864037" y="855107"/>
            <a:ext cx="10206395" cy="685800"/>
          </a:xfrm>
          <a:prstGeom prst="rect">
            <a:avLst/>
          </a:prstGeom>
          <a:noFill/>
          <a:ln/>
        </p:spPr>
        <p:txBody>
          <a:bodyPr wrap="none" lIns="0" tIns="0" rIns="0" bIns="0" rtlCol="0" anchor="t"/>
          <a:lstStyle/>
          <a:p>
            <a:pPr marL="0" indent="0">
              <a:lnSpc>
                <a:spcPts val="5400"/>
              </a:lnSpc>
              <a:buNone/>
            </a:pPr>
            <a:endParaRPr lang="en-US" sz="4300" dirty="0"/>
          </a:p>
        </p:txBody>
      </p:sp>
      <p:sp>
        <p:nvSpPr>
          <p:cNvPr id="3" name="Text 1"/>
          <p:cNvSpPr/>
          <p:nvPr/>
        </p:nvSpPr>
        <p:spPr>
          <a:xfrm>
            <a:off x="302063" y="1096149"/>
            <a:ext cx="5203388" cy="889516"/>
          </a:xfrm>
          <a:prstGeom prst="rect">
            <a:avLst/>
          </a:prstGeom>
          <a:noFill/>
          <a:ln/>
        </p:spPr>
        <p:txBody>
          <a:bodyPr wrap="square" lIns="0" tIns="0" rIns="0" bIns="0" rtlCol="0" anchor="t"/>
          <a:lstStyle/>
          <a:p>
            <a:pPr marL="342900" marR="0" lvl="0" indent="-342900">
              <a:buSzPts val="1000"/>
              <a:buFont typeface="Symbol" panose="05050102010706020507" pitchFamily="18" charset="2"/>
              <a:buChar char=""/>
              <a:tabLst>
                <a:tab pos="457200" algn="l"/>
              </a:tabLst>
            </a:pPr>
            <a:r>
              <a:rPr lang="en-US" sz="40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Handling Duplicates:</a:t>
            </a:r>
            <a:endParaRPr lang="en-US" sz="4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37384D60-6136-8367-B677-93291D19705E}"/>
              </a:ext>
            </a:extLst>
          </p:cNvPr>
          <p:cNvSpPr txBox="1"/>
          <p:nvPr/>
        </p:nvSpPr>
        <p:spPr>
          <a:xfrm>
            <a:off x="4155520" y="241926"/>
            <a:ext cx="7315200" cy="707886"/>
          </a:xfrm>
          <a:prstGeom prst="rect">
            <a:avLst/>
          </a:prstGeom>
          <a:noFill/>
        </p:spPr>
        <p:txBody>
          <a:bodyPr wrap="square">
            <a:spAutoFit/>
          </a:bodyPr>
          <a:lstStyle/>
          <a:p>
            <a:pPr marL="0" indent="0">
              <a:lnSpc>
                <a:spcPts val="4800"/>
              </a:lnSpc>
              <a:buNone/>
            </a:pPr>
            <a:r>
              <a:rPr lang="en-US" sz="4000" b="1" dirty="0">
                <a:solidFill>
                  <a:srgbClr val="FFE14D"/>
                </a:solidFill>
                <a:latin typeface="Comfortaa Bold" pitchFamily="34" charset="0"/>
                <a:ea typeface="Comfortaa Bold" pitchFamily="34" charset="-122"/>
                <a:cs typeface="Comfortaa Bold" pitchFamily="34" charset="-120"/>
              </a:rPr>
              <a:t>Data Understanding </a:t>
            </a:r>
            <a:endParaRPr lang="en-US" sz="4000" dirty="0"/>
          </a:p>
        </p:txBody>
      </p:sp>
      <p:pic>
        <p:nvPicPr>
          <p:cNvPr id="14" name="Picture 13" descr="A black and white striped background&#10;&#10;AI-generated content may be incorrect.">
            <a:extLst>
              <a:ext uri="{FF2B5EF4-FFF2-40B4-BE49-F238E27FC236}">
                <a16:creationId xmlns:a16="http://schemas.microsoft.com/office/drawing/2014/main" id="{A6001423-8657-EE48-3BA6-A43171B3F98F}"/>
              </a:ext>
            </a:extLst>
          </p:cNvPr>
          <p:cNvPicPr>
            <a:picLocks noChangeAspect="1"/>
          </p:cNvPicPr>
          <p:nvPr/>
        </p:nvPicPr>
        <p:blipFill>
          <a:blip r:embed="rId3"/>
          <a:stretch>
            <a:fillRect/>
          </a:stretch>
        </p:blipFill>
        <p:spPr>
          <a:xfrm>
            <a:off x="174150" y="3059209"/>
            <a:ext cx="7771092" cy="3077531"/>
          </a:xfrm>
          <a:prstGeom prst="rect">
            <a:avLst/>
          </a:prstGeom>
        </p:spPr>
      </p:pic>
      <p:sp>
        <p:nvSpPr>
          <p:cNvPr id="17" name="TextBox 16">
            <a:extLst>
              <a:ext uri="{FF2B5EF4-FFF2-40B4-BE49-F238E27FC236}">
                <a16:creationId xmlns:a16="http://schemas.microsoft.com/office/drawing/2014/main" id="{6F960025-DB45-08DB-E146-5D4E165241AF}"/>
              </a:ext>
            </a:extLst>
          </p:cNvPr>
          <p:cNvSpPr txBox="1"/>
          <p:nvPr/>
        </p:nvSpPr>
        <p:spPr>
          <a:xfrm>
            <a:off x="781050" y="1733321"/>
            <a:ext cx="7315200" cy="1107996"/>
          </a:xfrm>
          <a:prstGeom prst="rect">
            <a:avLst/>
          </a:prstGeom>
          <a:noFill/>
        </p:spPr>
        <p:txBody>
          <a:bodyPr wrap="square">
            <a:spAutoFit/>
          </a:bodyPr>
          <a:lstStyle/>
          <a:p>
            <a:pPr marL="342900" marR="0" lvl="0" indent="-342900">
              <a:buSzPts val="1000"/>
              <a:buFont typeface="Symbol" panose="05050102010706020507" pitchFamily="18" charset="2"/>
              <a:buChar char=""/>
              <a:tabLst>
                <a:tab pos="457200" algn="l"/>
              </a:tabLst>
            </a:pP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Duplicated records</a:t>
            </a:r>
            <a:r>
              <a:rPr lang="en-US" sz="1800"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are dropped to prevent skewed analysis.</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buSzPts val="1000"/>
              <a:buFont typeface="Symbol" panose="05050102010706020507" pitchFamily="18" charset="2"/>
              <a:buChar char=""/>
              <a:tabLst>
                <a:tab pos="457200" algn="l"/>
              </a:tabLst>
            </a:pPr>
            <a:r>
              <a:rPr lang="en-US" sz="1800"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A </a:t>
            </a:r>
            <a:r>
              <a:rPr lang="en-US" sz="18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heatmap after cleaning</a:t>
            </a:r>
            <a:r>
              <a:rPr lang="en-US" sz="1800"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confirms that the data is now clean and ready for analysis.</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r>
              <a:rPr lang="en-US" sz="1200" dirty="0">
                <a:effectLst/>
                <a:latin typeface="Times New Roman" panose="02020603050405020304" pitchFamily="18" charset="0"/>
                <a:ea typeface="Calibri" panose="020F0502020204030204" pitchFamily="34" charset="0"/>
                <a:cs typeface="Arial" panose="020B0604020202020204" pitchFamily="34" charset="0"/>
              </a:rPr>
              <a:t> </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8" name="Picture 17" descr="A green square with text&#10;&#10;AI-generated content may be incorrect.">
            <a:extLst>
              <a:ext uri="{FF2B5EF4-FFF2-40B4-BE49-F238E27FC236}">
                <a16:creationId xmlns:a16="http://schemas.microsoft.com/office/drawing/2014/main" id="{9C27660F-2BFB-F6E2-F716-804BBCA4A39A}"/>
              </a:ext>
            </a:extLst>
          </p:cNvPr>
          <p:cNvPicPr>
            <a:picLocks noChangeAspect="1"/>
          </p:cNvPicPr>
          <p:nvPr/>
        </p:nvPicPr>
        <p:blipFill>
          <a:blip r:embed="rId4"/>
          <a:stretch>
            <a:fillRect/>
          </a:stretch>
        </p:blipFill>
        <p:spPr>
          <a:xfrm>
            <a:off x="8575237" y="2287319"/>
            <a:ext cx="5606486" cy="4735598"/>
          </a:xfrm>
          <a:prstGeom prst="rect">
            <a:avLst/>
          </a:prstGeom>
        </p:spPr>
      </p:pic>
      <p:sp>
        <p:nvSpPr>
          <p:cNvPr id="4" name="Rectangle 3">
            <a:extLst>
              <a:ext uri="{FF2B5EF4-FFF2-40B4-BE49-F238E27FC236}">
                <a16:creationId xmlns:a16="http://schemas.microsoft.com/office/drawing/2014/main" id="{F42CDE97-230C-5084-11CE-8019ADD86F35}"/>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1"/>
          <p:cNvSpPr/>
          <p:nvPr/>
        </p:nvSpPr>
        <p:spPr>
          <a:xfrm>
            <a:off x="864037" y="2951559"/>
            <a:ext cx="3900130" cy="685800"/>
          </a:xfrm>
          <a:prstGeom prst="rect">
            <a:avLst/>
          </a:prstGeom>
          <a:noFill/>
          <a:ln/>
        </p:spPr>
        <p:txBody>
          <a:bodyPr wrap="square" lIns="0" tIns="0" rIns="0" bIns="0" rtlCol="0" anchor="t"/>
          <a:lstStyle/>
          <a:p>
            <a:pPr marL="0" indent="0">
              <a:lnSpc>
                <a:spcPts val="2700"/>
              </a:lnSpc>
              <a:buNone/>
            </a:pPr>
            <a:endParaRPr lang="en-US" sz="2150" dirty="0"/>
          </a:p>
        </p:txBody>
      </p:sp>
      <p:sp>
        <p:nvSpPr>
          <p:cNvPr id="10" name="TextBox 9">
            <a:extLst>
              <a:ext uri="{FF2B5EF4-FFF2-40B4-BE49-F238E27FC236}">
                <a16:creationId xmlns:a16="http://schemas.microsoft.com/office/drawing/2014/main" id="{E8DC0BC2-52CA-57AA-8209-728E2D24329F}"/>
              </a:ext>
            </a:extLst>
          </p:cNvPr>
          <p:cNvSpPr txBox="1"/>
          <p:nvPr/>
        </p:nvSpPr>
        <p:spPr>
          <a:xfrm>
            <a:off x="3756230" y="265579"/>
            <a:ext cx="7315200" cy="777457"/>
          </a:xfrm>
          <a:prstGeom prst="rect">
            <a:avLst/>
          </a:prstGeom>
          <a:noFill/>
        </p:spPr>
        <p:txBody>
          <a:bodyPr wrap="square">
            <a:spAutoFit/>
          </a:bodyPr>
          <a:lstStyle/>
          <a:p>
            <a:pPr marL="0" indent="0">
              <a:lnSpc>
                <a:spcPts val="4800"/>
              </a:lnSpc>
              <a:buNone/>
            </a:pPr>
            <a:r>
              <a:rPr lang="en-US" sz="6600" dirty="0">
                <a:solidFill>
                  <a:srgbClr val="FFFF00"/>
                </a:solidFill>
              </a:rPr>
              <a:t>Analysis with SQL</a:t>
            </a:r>
          </a:p>
        </p:txBody>
      </p:sp>
      <p:sp>
        <p:nvSpPr>
          <p:cNvPr id="11" name="Shape 5">
            <a:extLst>
              <a:ext uri="{FF2B5EF4-FFF2-40B4-BE49-F238E27FC236}">
                <a16:creationId xmlns:a16="http://schemas.microsoft.com/office/drawing/2014/main" id="{BBED65C1-CEFB-00FB-03FC-C3F57D0789FE}"/>
              </a:ext>
            </a:extLst>
          </p:cNvPr>
          <p:cNvSpPr/>
          <p:nvPr/>
        </p:nvSpPr>
        <p:spPr>
          <a:xfrm>
            <a:off x="180669" y="1782711"/>
            <a:ext cx="6139108" cy="6446889"/>
          </a:xfrm>
          <a:prstGeom prst="roundRect">
            <a:avLst>
              <a:gd name="adj" fmla="val 11038"/>
            </a:avLst>
          </a:prstGeom>
          <a:solidFill>
            <a:srgbClr val="46464A"/>
          </a:solidFill>
          <a:ln/>
        </p:spPr>
        <p:txBody>
          <a:bodyPr/>
          <a:lstStyle/>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CREATE TABLE Weather (</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WeatherID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 PRIMARY KEY IDENTITY(1,1),</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Weather_Conditions</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VARCHAR(100) NOT NULL</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CREATE TABLE Vehicle (</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VehicleID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 PRIMARY KEY IDENTITY(1,1),</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Vehicle_Type</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VARCHAR(100) NOT NULL</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CREATE TABLE Road (</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RoadID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 PRIMARY KEY IDENTITY(1,1),</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Road_Type</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VARCHAR(100) NOT NULL,</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Road_Surface_Conditions</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VARCHAR(100),</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Light_Conditions</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VARCHAR(100)</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CREATE TABLE Accident (</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AccidentID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 PRIMARY KEY IDENTITY(1,1),</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Accident_Severity</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 CHECK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Accident_Severity</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BETWEEN 1 AND 5),</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Accident_Date</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DATE NOT NULL,</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Latitude DECIMAL(10,7),</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Longitude DECIMAL(10,7),</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District_Area</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VARCHAR(100),</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Urban_or_Rural_Area</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VARCHAR(50),</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Number_of_Vehicles</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Number_of_Casualties</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WeatherID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 FOREIGN KEY REFERENCES Weather(</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WeatherID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VehicleID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 FOREIGN KEY REFERENCES Vehicle(</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VehicleID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buNone/>
            </a:pP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RoadID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 INT FOREIGN KEY REFERENCES Road(</a:t>
            </a:r>
            <a:r>
              <a:rPr lang="en-US" sz="1200" dirty="0" err="1">
                <a:solidFill>
                  <a:schemeClr val="bg1"/>
                </a:solidFill>
                <a:effectLst/>
                <a:latin typeface="Calibri" panose="020F0502020204030204" pitchFamily="34" charset="0"/>
                <a:ea typeface="Calibri" panose="020F0502020204030204" pitchFamily="34" charset="0"/>
                <a:cs typeface="Aptos" panose="020B0004020202020204" pitchFamily="34" charset="0"/>
              </a:rPr>
              <a:t>RoadID</a:t>
            </a:r>
            <a:r>
              <a:rPr lang="en-US" sz="1200" dirty="0">
                <a:solidFill>
                  <a:schemeClr val="bg1"/>
                </a:solidFill>
                <a:effectLst/>
                <a:latin typeface="Calibri" panose="020F0502020204030204" pitchFamily="34" charset="0"/>
                <a:ea typeface="Calibri" panose="020F0502020204030204" pitchFamily="34" charset="0"/>
                <a:cs typeface="Aptos" panose="020B0004020202020204" pitchFamily="34" charset="0"/>
              </a:rPr>
              <a:t>)</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0" marR="0"/>
            <a:r>
              <a:rPr lang="en-US" sz="1100" dirty="0">
                <a:solidFill>
                  <a:srgbClr val="156082"/>
                </a:solidFill>
                <a:latin typeface="Calibri" panose="020F0502020204030204" pitchFamily="34" charset="0"/>
                <a:ea typeface="Calibri" panose="020F0502020204030204" pitchFamily="34" charset="0"/>
                <a:cs typeface="Arial" panose="020B0604020202020204" pitchFamily="34" charset="0"/>
              </a:rPr>
              <a:t>);</a:t>
            </a:r>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12" name="Shape 5">
            <a:extLst>
              <a:ext uri="{FF2B5EF4-FFF2-40B4-BE49-F238E27FC236}">
                <a16:creationId xmlns:a16="http://schemas.microsoft.com/office/drawing/2014/main" id="{CBECAFC8-4F7B-FFCB-0F30-A807AC7CA602}"/>
              </a:ext>
            </a:extLst>
          </p:cNvPr>
          <p:cNvSpPr/>
          <p:nvPr/>
        </p:nvSpPr>
        <p:spPr>
          <a:xfrm>
            <a:off x="7953189" y="1782710"/>
            <a:ext cx="6236482" cy="5563569"/>
          </a:xfrm>
          <a:prstGeom prst="roundRect">
            <a:avLst>
              <a:gd name="adj" fmla="val 11038"/>
            </a:avLst>
          </a:prstGeom>
          <a:solidFill>
            <a:srgbClr val="46464A"/>
          </a:solidFill>
          <a:ln/>
        </p:spPr>
        <p:txBody>
          <a:bodyPr/>
          <a:lstStyle/>
          <a:p>
            <a:endParaRPr lang="en-US" dirty="0"/>
          </a:p>
        </p:txBody>
      </p:sp>
      <p:sp>
        <p:nvSpPr>
          <p:cNvPr id="13" name="Rectangle 1">
            <a:extLst>
              <a:ext uri="{FF2B5EF4-FFF2-40B4-BE49-F238E27FC236}">
                <a16:creationId xmlns:a16="http://schemas.microsoft.com/office/drawing/2014/main" id="{388DD89D-AC77-0D09-5DFA-AB9904D02533}"/>
              </a:ext>
            </a:extLst>
          </p:cNvPr>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5" name="Picture 14">
            <a:extLst>
              <a:ext uri="{FF2B5EF4-FFF2-40B4-BE49-F238E27FC236}">
                <a16:creationId xmlns:a16="http://schemas.microsoft.com/office/drawing/2014/main" id="{255256FA-63A3-C742-DACC-85C015788143}"/>
              </a:ext>
            </a:extLst>
          </p:cNvPr>
          <p:cNvPicPr>
            <a:picLocks noChangeAspect="1"/>
          </p:cNvPicPr>
          <p:nvPr/>
        </p:nvPicPr>
        <p:blipFill>
          <a:blip r:embed="rId3"/>
          <a:stretch>
            <a:fillRect/>
          </a:stretch>
        </p:blipFill>
        <p:spPr>
          <a:xfrm>
            <a:off x="8317228" y="1893453"/>
            <a:ext cx="5508403" cy="5218548"/>
          </a:xfrm>
          <a:prstGeom prst="rect">
            <a:avLst/>
          </a:prstGeom>
        </p:spPr>
      </p:pic>
      <p:pic>
        <p:nvPicPr>
          <p:cNvPr id="2" name="Image 1" descr="preencoded.png">
            <a:extLst>
              <a:ext uri="{FF2B5EF4-FFF2-40B4-BE49-F238E27FC236}">
                <a16:creationId xmlns:a16="http://schemas.microsoft.com/office/drawing/2014/main" id="{BF275A59-3B86-7AF8-C45F-EDB10EA96A1B}"/>
              </a:ext>
            </a:extLst>
          </p:cNvPr>
          <p:cNvPicPr>
            <a:picLocks noChangeAspect="1"/>
          </p:cNvPicPr>
          <p:nvPr/>
        </p:nvPicPr>
        <p:blipFill>
          <a:blip r:embed="rId4"/>
          <a:stretch>
            <a:fillRect/>
          </a:stretch>
        </p:blipFill>
        <p:spPr>
          <a:xfrm>
            <a:off x="6573271" y="3525520"/>
            <a:ext cx="1223797" cy="1398625"/>
          </a:xfrm>
          <a:prstGeom prst="rect">
            <a:avLst/>
          </a:prstGeom>
        </p:spPr>
      </p:pic>
      <p:sp>
        <p:nvSpPr>
          <p:cNvPr id="4" name="Rectangle 3">
            <a:extLst>
              <a:ext uri="{FF2B5EF4-FFF2-40B4-BE49-F238E27FC236}">
                <a16:creationId xmlns:a16="http://schemas.microsoft.com/office/drawing/2014/main" id="{C84D86E8-9A07-3D2E-C860-1FC3637154FD}"/>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6A14AD4-43C9-846B-02C0-640D868A5198}"/>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Shape 5">
            <a:extLst>
              <a:ext uri="{FF2B5EF4-FFF2-40B4-BE49-F238E27FC236}">
                <a16:creationId xmlns:a16="http://schemas.microsoft.com/office/drawing/2014/main" id="{5F20EEF3-2E53-9C28-8C7B-007C9197A5E4}"/>
              </a:ext>
            </a:extLst>
          </p:cNvPr>
          <p:cNvSpPr/>
          <p:nvPr/>
        </p:nvSpPr>
        <p:spPr>
          <a:xfrm>
            <a:off x="7569201" y="992235"/>
            <a:ext cx="7165552" cy="6971785"/>
          </a:xfrm>
          <a:prstGeom prst="roundRect">
            <a:avLst>
              <a:gd name="adj" fmla="val 11038"/>
            </a:avLst>
          </a:prstGeom>
          <a:solidFill>
            <a:srgbClr val="46464A"/>
          </a:solidFill>
          <a:ln/>
        </p:spPr>
        <p:txBody>
          <a:bodyPr/>
          <a:lstStyle/>
          <a:p>
            <a:pPr marL="0" marR="0"/>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3" name="TextBox 2">
            <a:extLst>
              <a:ext uri="{FF2B5EF4-FFF2-40B4-BE49-F238E27FC236}">
                <a16:creationId xmlns:a16="http://schemas.microsoft.com/office/drawing/2014/main" id="{CB8FE791-AA3D-E663-1A1E-F82992816EBF}"/>
              </a:ext>
            </a:extLst>
          </p:cNvPr>
          <p:cNvSpPr txBox="1"/>
          <p:nvPr/>
        </p:nvSpPr>
        <p:spPr>
          <a:xfrm>
            <a:off x="3756230" y="265579"/>
            <a:ext cx="7315200" cy="777457"/>
          </a:xfrm>
          <a:prstGeom prst="rect">
            <a:avLst/>
          </a:prstGeom>
          <a:noFill/>
        </p:spPr>
        <p:txBody>
          <a:bodyPr wrap="square">
            <a:spAutoFit/>
          </a:bodyPr>
          <a:lstStyle/>
          <a:p>
            <a:pPr marL="0" indent="0">
              <a:lnSpc>
                <a:spcPts val="4800"/>
              </a:lnSpc>
              <a:buNone/>
            </a:pPr>
            <a:r>
              <a:rPr lang="en-US" sz="6600" dirty="0">
                <a:solidFill>
                  <a:srgbClr val="FFFF00"/>
                </a:solidFill>
              </a:rPr>
              <a:t>Analysis with SQL</a:t>
            </a:r>
          </a:p>
        </p:txBody>
      </p:sp>
      <p:sp>
        <p:nvSpPr>
          <p:cNvPr id="4" name="Shape 5">
            <a:extLst>
              <a:ext uri="{FF2B5EF4-FFF2-40B4-BE49-F238E27FC236}">
                <a16:creationId xmlns:a16="http://schemas.microsoft.com/office/drawing/2014/main" id="{DB6ADE5F-3649-304E-18AF-3BE966F7AE6C}"/>
              </a:ext>
            </a:extLst>
          </p:cNvPr>
          <p:cNvSpPr/>
          <p:nvPr/>
        </p:nvSpPr>
        <p:spPr>
          <a:xfrm>
            <a:off x="1" y="992236"/>
            <a:ext cx="7165552" cy="7186564"/>
          </a:xfrm>
          <a:prstGeom prst="roundRect">
            <a:avLst>
              <a:gd name="adj" fmla="val 11038"/>
            </a:avLst>
          </a:prstGeom>
          <a:solidFill>
            <a:srgbClr val="46464A"/>
          </a:solidFill>
          <a:ln/>
        </p:spPr>
        <p:txBody>
          <a:bodyPr/>
          <a:lstStyle/>
          <a:p>
            <a:pPr marL="0" marR="0"/>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0" name="Picture 9">
            <a:extLst>
              <a:ext uri="{FF2B5EF4-FFF2-40B4-BE49-F238E27FC236}">
                <a16:creationId xmlns:a16="http://schemas.microsoft.com/office/drawing/2014/main" id="{F06E4E62-7B63-1C26-5463-EA84F252D0BB}"/>
              </a:ext>
            </a:extLst>
          </p:cNvPr>
          <p:cNvPicPr>
            <a:picLocks noChangeAspect="1"/>
          </p:cNvPicPr>
          <p:nvPr/>
        </p:nvPicPr>
        <p:blipFill>
          <a:blip r:embed="rId2"/>
          <a:stretch>
            <a:fillRect/>
          </a:stretch>
        </p:blipFill>
        <p:spPr>
          <a:xfrm>
            <a:off x="241629" y="1513841"/>
            <a:ext cx="6511954" cy="5770808"/>
          </a:xfrm>
          <a:prstGeom prst="rect">
            <a:avLst/>
          </a:prstGeom>
        </p:spPr>
      </p:pic>
      <p:pic>
        <p:nvPicPr>
          <p:cNvPr id="12" name="Picture 11">
            <a:extLst>
              <a:ext uri="{FF2B5EF4-FFF2-40B4-BE49-F238E27FC236}">
                <a16:creationId xmlns:a16="http://schemas.microsoft.com/office/drawing/2014/main" id="{A1D2030F-5F4C-58CA-0B77-E98DF121746C}"/>
              </a:ext>
            </a:extLst>
          </p:cNvPr>
          <p:cNvPicPr>
            <a:picLocks noChangeAspect="1"/>
          </p:cNvPicPr>
          <p:nvPr/>
        </p:nvPicPr>
        <p:blipFill>
          <a:blip r:embed="rId3"/>
          <a:stretch>
            <a:fillRect/>
          </a:stretch>
        </p:blipFill>
        <p:spPr>
          <a:xfrm>
            <a:off x="7957910" y="1513841"/>
            <a:ext cx="6672490" cy="5911699"/>
          </a:xfrm>
          <a:prstGeom prst="rect">
            <a:avLst/>
          </a:prstGeom>
        </p:spPr>
      </p:pic>
    </p:spTree>
    <p:extLst>
      <p:ext uri="{BB962C8B-B14F-4D97-AF65-F5344CB8AC3E}">
        <p14:creationId xmlns:p14="http://schemas.microsoft.com/office/powerpoint/2010/main" val="3773715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DFA37C7-FDF0-E8EF-410A-957908FF655D}"/>
              </a:ext>
            </a:extLst>
          </p:cNvPr>
          <p:cNvSpPr txBox="1"/>
          <p:nvPr/>
        </p:nvSpPr>
        <p:spPr>
          <a:xfrm>
            <a:off x="3075510" y="265579"/>
            <a:ext cx="11554890" cy="777457"/>
          </a:xfrm>
          <a:prstGeom prst="rect">
            <a:avLst/>
          </a:prstGeom>
          <a:noFill/>
        </p:spPr>
        <p:txBody>
          <a:bodyPr wrap="square">
            <a:spAutoFit/>
          </a:bodyPr>
          <a:lstStyle/>
          <a:p>
            <a:pPr marL="0" indent="0">
              <a:lnSpc>
                <a:spcPts val="4800"/>
              </a:lnSpc>
              <a:buNone/>
            </a:pPr>
            <a:r>
              <a:rPr lang="en-US" sz="6600" dirty="0">
                <a:solidFill>
                  <a:srgbClr val="FFFF00"/>
                </a:solidFill>
              </a:rPr>
              <a:t>REGRESSION ANALYSIS</a:t>
            </a:r>
          </a:p>
        </p:txBody>
      </p:sp>
      <p:sp>
        <p:nvSpPr>
          <p:cNvPr id="11" name="TextBox 10">
            <a:extLst>
              <a:ext uri="{FF2B5EF4-FFF2-40B4-BE49-F238E27FC236}">
                <a16:creationId xmlns:a16="http://schemas.microsoft.com/office/drawing/2014/main" id="{0682F3EC-4F01-E75B-B3D4-1D4F96A0BF09}"/>
              </a:ext>
            </a:extLst>
          </p:cNvPr>
          <p:cNvSpPr txBox="1"/>
          <p:nvPr/>
        </p:nvSpPr>
        <p:spPr>
          <a:xfrm>
            <a:off x="416560" y="1043036"/>
            <a:ext cx="13939520" cy="2308324"/>
          </a:xfrm>
          <a:prstGeom prst="rect">
            <a:avLst/>
          </a:prstGeom>
          <a:noFill/>
        </p:spPr>
        <p:txBody>
          <a:bodyPr wrap="square">
            <a:spAutoFit/>
          </a:bodyPr>
          <a:lstStyle/>
          <a:p>
            <a:pPr marR="0" lvl="1"/>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-Introduction to the Methodology</a:t>
            </a:r>
            <a:endPar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914400" marR="0">
              <a:buNone/>
            </a:pPr>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a:t>
            </a:r>
            <a:r>
              <a:rPr lang="en-US"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a:t>
            </a:r>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To determine the impact of features on the target variable, we use a Logistic Regression model with data standardized using </a:t>
            </a:r>
            <a:r>
              <a:rPr lang="en-US" b="1" dirty="0" err="1">
                <a:solidFill>
                  <a:schemeClr val="bg1"/>
                </a:solidFill>
                <a:effectLst/>
                <a:latin typeface="Times New Roman" panose="02020603050405020304" pitchFamily="18" charset="0"/>
                <a:ea typeface="Calibri" panose="020F0502020204030204" pitchFamily="34" charset="0"/>
                <a:cs typeface="Arial" panose="020B0604020202020204" pitchFamily="34" charset="0"/>
              </a:rPr>
              <a:t>StandardScaler</a:t>
            </a:r>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 The coefficients of each feature indicate their level of influence on the dependent variable.</a:t>
            </a:r>
            <a:endPar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R="0" lvl="1"/>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-Interpreting the Coefficients</a:t>
            </a:r>
            <a:endPar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914400" marR="0">
              <a:buNone/>
            </a:pPr>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a:t>
            </a:r>
            <a:r>
              <a:rPr lang="en-US" b="1"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Explain the meaning of feature coefficients</a:t>
            </a:r>
            <a:endPar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R="0" lvl="0">
              <a:buSzPts val="1000"/>
              <a:tabLst>
                <a:tab pos="1143000" algn="l"/>
              </a:tabLst>
            </a:pPr>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+A positive coefficient means the feature has a positive impact on the target variable.</a:t>
            </a:r>
            <a:endPar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R="0" lvl="0">
              <a:buSzPts val="1000"/>
              <a:tabLst>
                <a:tab pos="1143000" algn="l"/>
              </a:tabLst>
            </a:pPr>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+A negative coefficient indicates a negative impact on the target variable.</a:t>
            </a:r>
            <a:endPar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R="0" lvl="0">
              <a:buSzPts val="1000"/>
              <a:tabLst>
                <a:tab pos="1143000" algn="l"/>
              </a:tabLst>
            </a:pPr>
            <a:r>
              <a:rPr lang="en-US"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	+The larger the absolute value of a coefficient, the stronger its influence.</a:t>
            </a:r>
            <a:endPar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4D6BA794-11D8-FEF2-DA23-6583E26D415E}"/>
              </a:ext>
            </a:extLst>
          </p:cNvPr>
          <p:cNvSpPr txBox="1"/>
          <p:nvPr/>
        </p:nvSpPr>
        <p:spPr>
          <a:xfrm>
            <a:off x="-101600" y="3726049"/>
            <a:ext cx="7315200" cy="707886"/>
          </a:xfrm>
          <a:prstGeom prst="rect">
            <a:avLst/>
          </a:prstGeom>
          <a:noFill/>
        </p:spPr>
        <p:txBody>
          <a:bodyPr wrap="square">
            <a:spAutoFit/>
          </a:bodyPr>
          <a:lstStyle/>
          <a:p>
            <a:pPr marR="0" lvl="1"/>
            <a:r>
              <a:rPr lang="en-US" sz="4000" b="1" dirty="0">
                <a:solidFill>
                  <a:schemeClr val="bg1"/>
                </a:solidFill>
                <a:effectLst/>
                <a:latin typeface="Times New Roman" panose="02020603050405020304" pitchFamily="18" charset="0"/>
                <a:ea typeface="Calibri" panose="020F0502020204030204" pitchFamily="34" charset="0"/>
                <a:cs typeface="Arial" panose="020B0604020202020204" pitchFamily="34" charset="0"/>
              </a:rPr>
              <a:t>Code</a:t>
            </a:r>
            <a:endParaRPr lang="en-US" sz="4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pic>
        <p:nvPicPr>
          <p:cNvPr id="15" name="Picture 14" descr="A screen shot of a computer code&#10;&#10;AI-generated content may be incorrect.">
            <a:extLst>
              <a:ext uri="{FF2B5EF4-FFF2-40B4-BE49-F238E27FC236}">
                <a16:creationId xmlns:a16="http://schemas.microsoft.com/office/drawing/2014/main" id="{EEAA4927-392E-9EAB-D374-140D6768A968}"/>
              </a:ext>
            </a:extLst>
          </p:cNvPr>
          <p:cNvPicPr>
            <a:picLocks noChangeAspect="1"/>
          </p:cNvPicPr>
          <p:nvPr/>
        </p:nvPicPr>
        <p:blipFill>
          <a:blip r:embed="rId2"/>
          <a:stretch>
            <a:fillRect/>
          </a:stretch>
        </p:blipFill>
        <p:spPr>
          <a:xfrm>
            <a:off x="182880" y="4503551"/>
            <a:ext cx="7615555" cy="3590965"/>
          </a:xfrm>
          <a:prstGeom prst="rect">
            <a:avLst/>
          </a:prstGeom>
        </p:spPr>
      </p:pic>
      <p:pic>
        <p:nvPicPr>
          <p:cNvPr id="16" name="Picture 15" descr="A screenshot of a computer screen&#10;&#10;AI-generated content may be incorrect.">
            <a:extLst>
              <a:ext uri="{FF2B5EF4-FFF2-40B4-BE49-F238E27FC236}">
                <a16:creationId xmlns:a16="http://schemas.microsoft.com/office/drawing/2014/main" id="{695EED1E-DD7D-18AA-F6DD-E5016B209B0D}"/>
              </a:ext>
            </a:extLst>
          </p:cNvPr>
          <p:cNvPicPr>
            <a:picLocks noChangeAspect="1"/>
          </p:cNvPicPr>
          <p:nvPr/>
        </p:nvPicPr>
        <p:blipFill>
          <a:blip r:embed="rId3"/>
          <a:stretch>
            <a:fillRect/>
          </a:stretch>
        </p:blipFill>
        <p:spPr>
          <a:xfrm>
            <a:off x="7975599" y="4503551"/>
            <a:ext cx="6589395" cy="3726049"/>
          </a:xfrm>
          <a:prstGeom prst="rect">
            <a:avLst/>
          </a:prstGeom>
        </p:spPr>
      </p:pic>
      <p:sp>
        <p:nvSpPr>
          <p:cNvPr id="17" name="TextBox 16">
            <a:extLst>
              <a:ext uri="{FF2B5EF4-FFF2-40B4-BE49-F238E27FC236}">
                <a16:creationId xmlns:a16="http://schemas.microsoft.com/office/drawing/2014/main" id="{C6CA613A-27CA-23A4-BF20-00D370A6582A}"/>
              </a:ext>
            </a:extLst>
          </p:cNvPr>
          <p:cNvSpPr txBox="1"/>
          <p:nvPr/>
        </p:nvSpPr>
        <p:spPr>
          <a:xfrm>
            <a:off x="7798435" y="3807967"/>
            <a:ext cx="7315200" cy="707886"/>
          </a:xfrm>
          <a:prstGeom prst="rect">
            <a:avLst/>
          </a:prstGeom>
          <a:noFill/>
        </p:spPr>
        <p:txBody>
          <a:bodyPr wrap="square">
            <a:spAutoFit/>
          </a:bodyPr>
          <a:lstStyle/>
          <a:p>
            <a:pPr marR="0" lvl="1"/>
            <a:r>
              <a:rPr lang="en-US" sz="4000" dirty="0">
                <a:solidFill>
                  <a:schemeClr val="bg1"/>
                </a:solidFill>
                <a:effectLst/>
                <a:latin typeface="Calibri" panose="020F0502020204030204" pitchFamily="34" charset="0"/>
                <a:ea typeface="Calibri" panose="020F0502020204030204" pitchFamily="34" charset="0"/>
                <a:cs typeface="Arial" panose="020B0604020202020204" pitchFamily="34" charset="0"/>
              </a:rPr>
              <a:t>result</a:t>
            </a:r>
          </a:p>
        </p:txBody>
      </p:sp>
    </p:spTree>
    <p:extLst>
      <p:ext uri="{BB962C8B-B14F-4D97-AF65-F5344CB8AC3E}">
        <p14:creationId xmlns:p14="http://schemas.microsoft.com/office/powerpoint/2010/main" val="3141883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1E1CADA1-62BB-2CED-2ADF-68BFCDBB7039}"/>
              </a:ext>
            </a:extLst>
          </p:cNvPr>
          <p:cNvSpPr/>
          <p:nvPr/>
        </p:nvSpPr>
        <p:spPr>
          <a:xfrm>
            <a:off x="12772192" y="7691120"/>
            <a:ext cx="1824596" cy="538480"/>
          </a:xfrm>
          <a:prstGeom prst="rect">
            <a:avLst/>
          </a:prstGeom>
          <a:solidFill>
            <a:schemeClr val="tx1">
              <a:lumMod val="75000"/>
              <a:lumOff val="25000"/>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3" name="TextBox 2">
            <a:extLst>
              <a:ext uri="{FF2B5EF4-FFF2-40B4-BE49-F238E27FC236}">
                <a16:creationId xmlns:a16="http://schemas.microsoft.com/office/drawing/2014/main" id="{B04B9239-CE84-A3A0-64C4-DF1C8EEDED2D}"/>
              </a:ext>
            </a:extLst>
          </p:cNvPr>
          <p:cNvSpPr txBox="1"/>
          <p:nvPr/>
        </p:nvSpPr>
        <p:spPr>
          <a:xfrm>
            <a:off x="3566160" y="281824"/>
            <a:ext cx="7315200" cy="777457"/>
          </a:xfrm>
          <a:prstGeom prst="rect">
            <a:avLst/>
          </a:prstGeom>
          <a:noFill/>
        </p:spPr>
        <p:txBody>
          <a:bodyPr wrap="square">
            <a:spAutoFit/>
          </a:bodyPr>
          <a:lstStyle/>
          <a:p>
            <a:pPr marL="0" indent="0">
              <a:lnSpc>
                <a:spcPts val="4800"/>
              </a:lnSpc>
              <a:buNone/>
            </a:pPr>
            <a:r>
              <a:rPr lang="en-US" sz="6600" dirty="0">
                <a:solidFill>
                  <a:srgbClr val="FFFF00"/>
                </a:solidFill>
              </a:rPr>
              <a:t>Analysis with Python </a:t>
            </a:r>
          </a:p>
        </p:txBody>
      </p:sp>
      <p:sp>
        <p:nvSpPr>
          <p:cNvPr id="5" name="TextBox 4">
            <a:extLst>
              <a:ext uri="{FF2B5EF4-FFF2-40B4-BE49-F238E27FC236}">
                <a16:creationId xmlns:a16="http://schemas.microsoft.com/office/drawing/2014/main" id="{A014DCAC-53E6-AE22-80FA-F3490B6A9915}"/>
              </a:ext>
            </a:extLst>
          </p:cNvPr>
          <p:cNvSpPr txBox="1"/>
          <p:nvPr/>
        </p:nvSpPr>
        <p:spPr>
          <a:xfrm>
            <a:off x="0" y="1045996"/>
            <a:ext cx="4968240" cy="646331"/>
          </a:xfrm>
          <a:prstGeom prst="rect">
            <a:avLst/>
          </a:prstGeom>
          <a:noFill/>
        </p:spPr>
        <p:txBody>
          <a:bodyPr wrap="square">
            <a:spAutoFit/>
          </a:bodyPr>
          <a:lstStyle/>
          <a:p>
            <a:pPr marL="342900" marR="0" lvl="0" indent="-342900">
              <a:buFont typeface="+mj-lt"/>
              <a:buAutoNum type="alphaLcPeriod"/>
            </a:pPr>
            <a:r>
              <a:rPr lang="en-US" sz="1800" b="1" dirty="0" err="1">
                <a:solidFill>
                  <a:schemeClr val="bg1"/>
                </a:solidFill>
                <a:effectLst/>
                <a:latin typeface="Times New Roman" panose="02020603050405020304" pitchFamily="18" charset="0"/>
                <a:ea typeface="Calibri" panose="020F0502020204030204" pitchFamily="34" charset="0"/>
                <a:cs typeface="Arial" panose="020B0604020202020204" pitchFamily="34" charset="0"/>
              </a:rPr>
              <a:t>Urban_or_Rural_Area</a:t>
            </a:r>
            <a:endParaRPr lang="en-US" sz="12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Severity by area: </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12" name="Picture 11" descr="A graph with different colored bars&#10;&#10;AI-generated content may be incorrect.">
            <a:extLst>
              <a:ext uri="{FF2B5EF4-FFF2-40B4-BE49-F238E27FC236}">
                <a16:creationId xmlns:a16="http://schemas.microsoft.com/office/drawing/2014/main" id="{F3826DA5-7790-CD2F-92E5-9AFAB539A010}"/>
              </a:ext>
            </a:extLst>
          </p:cNvPr>
          <p:cNvPicPr>
            <a:picLocks noChangeAspect="1"/>
          </p:cNvPicPr>
          <p:nvPr/>
        </p:nvPicPr>
        <p:blipFill>
          <a:blip r:embed="rId2"/>
          <a:stretch>
            <a:fillRect/>
          </a:stretch>
        </p:blipFill>
        <p:spPr>
          <a:xfrm>
            <a:off x="124460" y="1969326"/>
            <a:ext cx="7165340" cy="2524298"/>
          </a:xfrm>
          <a:prstGeom prst="rect">
            <a:avLst/>
          </a:prstGeom>
        </p:spPr>
      </p:pic>
      <p:sp>
        <p:nvSpPr>
          <p:cNvPr id="14" name="TextBox 13">
            <a:extLst>
              <a:ext uri="{FF2B5EF4-FFF2-40B4-BE49-F238E27FC236}">
                <a16:creationId xmlns:a16="http://schemas.microsoft.com/office/drawing/2014/main" id="{D269C0DB-DC95-A9BE-EB75-17B673D26AEB}"/>
              </a:ext>
            </a:extLst>
          </p:cNvPr>
          <p:cNvSpPr txBox="1"/>
          <p:nvPr/>
        </p:nvSpPr>
        <p:spPr>
          <a:xfrm>
            <a:off x="8278762" y="1322995"/>
            <a:ext cx="7340600" cy="369332"/>
          </a:xfrm>
          <a:prstGeom prst="rect">
            <a:avLst/>
          </a:prstGeom>
          <a:noFill/>
        </p:spPr>
        <p:txBody>
          <a:bodyPr wrap="square">
            <a:spAutoFit/>
          </a:bodyPr>
          <a:lstStyle/>
          <a:p>
            <a:pPr marL="342900" marR="0" lvl="0" indent="-342900">
              <a:buFont typeface="Aptos Display" panose="020B0004020202020204" pitchFamily="34" charset="0"/>
              <a:buChar char="-"/>
            </a:pPr>
            <a:r>
              <a:rPr lang="en-US" sz="1800" b="1" dirty="0">
                <a:solidFill>
                  <a:schemeClr val="bg1"/>
                </a:solidFill>
                <a:effectLst/>
                <a:latin typeface="Times New Roman" panose="02020603050405020304" pitchFamily="18" charset="0"/>
                <a:ea typeface="Yu Gothic Light" panose="020B0300000000000000" pitchFamily="34" charset="-128"/>
                <a:cs typeface="Times New Roman" panose="02020603050405020304" pitchFamily="18" charset="0"/>
              </a:rPr>
              <a:t>Serious accident rate between the two area </a:t>
            </a:r>
            <a:endParaRPr lang="en-US" sz="1200" dirty="0">
              <a:solidFill>
                <a:schemeClr val="bg1"/>
              </a:solidFill>
              <a:effectLst/>
              <a:latin typeface="Calibri" panose="020F0502020204030204" pitchFamily="34" charset="0"/>
              <a:ea typeface="Yu Gothic Light" panose="020B0300000000000000" pitchFamily="34" charset="-128"/>
              <a:cs typeface="Times New Roman" panose="02020603050405020304" pitchFamily="18" charset="0"/>
            </a:endParaRPr>
          </a:p>
        </p:txBody>
      </p:sp>
      <p:pic>
        <p:nvPicPr>
          <p:cNvPr id="18" name="Picture 17" descr="A black background with white text&#10;&#10;AI-generated content may be incorrect.">
            <a:extLst>
              <a:ext uri="{FF2B5EF4-FFF2-40B4-BE49-F238E27FC236}">
                <a16:creationId xmlns:a16="http://schemas.microsoft.com/office/drawing/2014/main" id="{111E7D28-430E-5D29-47BA-C9455C676792}"/>
              </a:ext>
            </a:extLst>
          </p:cNvPr>
          <p:cNvPicPr>
            <a:picLocks noChangeAspect="1"/>
          </p:cNvPicPr>
          <p:nvPr/>
        </p:nvPicPr>
        <p:blipFill>
          <a:blip r:embed="rId3"/>
          <a:stretch>
            <a:fillRect/>
          </a:stretch>
        </p:blipFill>
        <p:spPr>
          <a:xfrm>
            <a:off x="7748020" y="1969325"/>
            <a:ext cx="6882380" cy="2632531"/>
          </a:xfrm>
          <a:prstGeom prst="rect">
            <a:avLst/>
          </a:prstGeom>
        </p:spPr>
      </p:pic>
      <p:sp>
        <p:nvSpPr>
          <p:cNvPr id="20" name="TextBox 19">
            <a:extLst>
              <a:ext uri="{FF2B5EF4-FFF2-40B4-BE49-F238E27FC236}">
                <a16:creationId xmlns:a16="http://schemas.microsoft.com/office/drawing/2014/main" id="{732E1EFF-1C66-198E-DC08-4AE1F99AA31D}"/>
              </a:ext>
            </a:extLst>
          </p:cNvPr>
          <p:cNvSpPr txBox="1"/>
          <p:nvPr/>
        </p:nvSpPr>
        <p:spPr>
          <a:xfrm>
            <a:off x="421640" y="5203586"/>
            <a:ext cx="11514722" cy="1477328"/>
          </a:xfrm>
          <a:prstGeom prst="rect">
            <a:avLst/>
          </a:prstGeom>
          <a:noFill/>
        </p:spPr>
        <p:txBody>
          <a:bodyPr wrap="square">
            <a:spAutoFit/>
          </a:bodyPr>
          <a:lstStyle/>
          <a:p>
            <a:pPr>
              <a:buNone/>
            </a:pPr>
            <a:r>
              <a:rPr lang="en-US" b="1" dirty="0">
                <a:solidFill>
                  <a:schemeClr val="bg1"/>
                </a:solidFill>
              </a:rPr>
              <a:t>Conclusion</a:t>
            </a:r>
            <a:br>
              <a:rPr lang="en-US" dirty="0">
                <a:solidFill>
                  <a:schemeClr val="bg1"/>
                </a:solidFill>
              </a:rPr>
            </a:br>
            <a:r>
              <a:rPr lang="en-US" dirty="0">
                <a:solidFill>
                  <a:schemeClr val="bg1"/>
                </a:solidFill>
              </a:rPr>
              <a:t>Serious accidents are more frequent in rural areas (15.61%) than urban areas (12.07%), despite the higher total number of urban accidents. Key reasons include higher speeds, limited medical facilities, and poorer road quality.</a:t>
            </a:r>
          </a:p>
          <a:p>
            <a:r>
              <a:rPr lang="en-US" dirty="0">
                <a:solidFill>
                  <a:schemeClr val="bg1"/>
                </a:solidFill>
              </a:rPr>
              <a:t>Rural areas also have a significantly higher mortality rate (2.34% vs. 0.73%), with accidents being 3.2 times more likely to be fatal. Contributing factors include high-speed collisions, poor lighting, and delayed emergency response</a:t>
            </a:r>
          </a:p>
        </p:txBody>
      </p:sp>
    </p:spTree>
    <p:extLst>
      <p:ext uri="{BB962C8B-B14F-4D97-AF65-F5344CB8AC3E}">
        <p14:creationId xmlns:p14="http://schemas.microsoft.com/office/powerpoint/2010/main" val="16984382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273</TotalTime>
  <Words>1400</Words>
  <Application>Microsoft Office PowerPoint</Application>
  <PresentationFormat>Custom</PresentationFormat>
  <Paragraphs>154</Paragraphs>
  <Slides>16</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Symbol</vt:lpstr>
      <vt:lpstr>Times New Roman</vt:lpstr>
      <vt:lpstr>Arial</vt:lpstr>
      <vt:lpstr>Raleway Medium</vt:lpstr>
      <vt:lpstr>Aptos Display</vt:lpstr>
      <vt:lpstr>Calibri</vt:lpstr>
      <vt:lpstr>Courier New</vt:lpstr>
      <vt:lpstr>Comfortaa Bold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Thanh Trung</cp:lastModifiedBy>
  <cp:revision>6</cp:revision>
  <dcterms:created xsi:type="dcterms:W3CDTF">2024-12-23T14:56:41Z</dcterms:created>
  <dcterms:modified xsi:type="dcterms:W3CDTF">2025-03-20T15:12:04Z</dcterms:modified>
</cp:coreProperties>
</file>